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24"/>
  </p:notesMasterIdLst>
  <p:sldIdLst>
    <p:sldId id="257" r:id="rId2"/>
    <p:sldId id="418" r:id="rId3"/>
    <p:sldId id="256" r:id="rId4"/>
    <p:sldId id="417" r:id="rId5"/>
    <p:sldId id="258" r:id="rId6"/>
    <p:sldId id="259" r:id="rId7"/>
    <p:sldId id="419" r:id="rId8"/>
    <p:sldId id="260" r:id="rId9"/>
    <p:sldId id="420" r:id="rId10"/>
    <p:sldId id="261" r:id="rId11"/>
    <p:sldId id="262" r:id="rId12"/>
    <p:sldId id="263" r:id="rId13"/>
    <p:sldId id="264" r:id="rId14"/>
    <p:sldId id="391" r:id="rId15"/>
    <p:sldId id="392" r:id="rId16"/>
    <p:sldId id="401" r:id="rId17"/>
    <p:sldId id="703" r:id="rId18"/>
    <p:sldId id="326" r:id="rId19"/>
    <p:sldId id="265" r:id="rId20"/>
    <p:sldId id="400" r:id="rId21"/>
    <p:sldId id="272" r:id="rId22"/>
    <p:sldId id="346" r:id="rId23"/>
    <p:sldId id="421" r:id="rId24"/>
    <p:sldId id="422" r:id="rId25"/>
    <p:sldId id="423" r:id="rId26"/>
    <p:sldId id="427" r:id="rId27"/>
    <p:sldId id="428" r:id="rId28"/>
    <p:sldId id="429" r:id="rId29"/>
    <p:sldId id="433" r:id="rId30"/>
    <p:sldId id="434" r:id="rId31"/>
    <p:sldId id="435" r:id="rId32"/>
    <p:sldId id="441" r:id="rId33"/>
    <p:sldId id="442" r:id="rId34"/>
    <p:sldId id="443" r:id="rId35"/>
    <p:sldId id="444" r:id="rId36"/>
    <p:sldId id="445" r:id="rId37"/>
    <p:sldId id="446" r:id="rId38"/>
    <p:sldId id="448" r:id="rId39"/>
    <p:sldId id="447" r:id="rId40"/>
    <p:sldId id="449" r:id="rId41"/>
    <p:sldId id="450" r:id="rId42"/>
    <p:sldId id="451" r:id="rId43"/>
    <p:sldId id="452" r:id="rId44"/>
    <p:sldId id="453" r:id="rId45"/>
    <p:sldId id="454" r:id="rId46"/>
    <p:sldId id="458" r:id="rId47"/>
    <p:sldId id="459" r:id="rId48"/>
    <p:sldId id="460" r:id="rId49"/>
    <p:sldId id="461" r:id="rId50"/>
    <p:sldId id="462" r:id="rId51"/>
    <p:sldId id="463" r:id="rId52"/>
    <p:sldId id="464" r:id="rId53"/>
    <p:sldId id="465" r:id="rId54"/>
    <p:sldId id="466" r:id="rId55"/>
    <p:sldId id="467" r:id="rId56"/>
    <p:sldId id="468" r:id="rId57"/>
    <p:sldId id="472" r:id="rId58"/>
    <p:sldId id="473" r:id="rId59"/>
    <p:sldId id="474" r:id="rId60"/>
    <p:sldId id="475" r:id="rId61"/>
    <p:sldId id="476" r:id="rId62"/>
    <p:sldId id="477" r:id="rId63"/>
    <p:sldId id="478" r:id="rId64"/>
    <p:sldId id="479" r:id="rId65"/>
    <p:sldId id="480" r:id="rId66"/>
    <p:sldId id="481" r:id="rId67"/>
    <p:sldId id="482" r:id="rId68"/>
    <p:sldId id="483" r:id="rId69"/>
    <p:sldId id="484" r:id="rId70"/>
    <p:sldId id="485" r:id="rId71"/>
    <p:sldId id="490" r:id="rId72"/>
    <p:sldId id="491" r:id="rId73"/>
    <p:sldId id="492" r:id="rId74"/>
    <p:sldId id="493" r:id="rId75"/>
    <p:sldId id="498" r:id="rId76"/>
    <p:sldId id="499" r:id="rId77"/>
    <p:sldId id="500" r:id="rId78"/>
    <p:sldId id="501" r:id="rId79"/>
    <p:sldId id="502" r:id="rId80"/>
    <p:sldId id="503" r:id="rId81"/>
    <p:sldId id="504" r:id="rId82"/>
    <p:sldId id="505" r:id="rId83"/>
    <p:sldId id="506" r:id="rId84"/>
    <p:sldId id="507" r:id="rId85"/>
    <p:sldId id="508" r:id="rId86"/>
    <p:sldId id="509" r:id="rId87"/>
    <p:sldId id="510" r:id="rId88"/>
    <p:sldId id="511" r:id="rId89"/>
    <p:sldId id="512" r:id="rId90"/>
    <p:sldId id="513" r:id="rId91"/>
    <p:sldId id="514" r:id="rId92"/>
    <p:sldId id="515" r:id="rId93"/>
    <p:sldId id="516" r:id="rId94"/>
    <p:sldId id="517" r:id="rId95"/>
    <p:sldId id="518" r:id="rId96"/>
    <p:sldId id="519" r:id="rId97"/>
    <p:sldId id="520" r:id="rId98"/>
    <p:sldId id="521" r:id="rId99"/>
    <p:sldId id="522" r:id="rId100"/>
    <p:sldId id="523" r:id="rId101"/>
    <p:sldId id="524" r:id="rId102"/>
    <p:sldId id="525" r:id="rId103"/>
    <p:sldId id="526" r:id="rId104"/>
    <p:sldId id="527" r:id="rId105"/>
    <p:sldId id="528" r:id="rId106"/>
    <p:sldId id="529" r:id="rId107"/>
    <p:sldId id="533" r:id="rId108"/>
    <p:sldId id="534" r:id="rId109"/>
    <p:sldId id="535" r:id="rId110"/>
    <p:sldId id="539" r:id="rId111"/>
    <p:sldId id="540" r:id="rId112"/>
    <p:sldId id="541" r:id="rId113"/>
    <p:sldId id="544" r:id="rId114"/>
    <p:sldId id="546" r:id="rId115"/>
    <p:sldId id="547" r:id="rId116"/>
    <p:sldId id="548" r:id="rId117"/>
    <p:sldId id="549" r:id="rId118"/>
    <p:sldId id="550" r:id="rId119"/>
    <p:sldId id="560" r:id="rId120"/>
    <p:sldId id="561" r:id="rId121"/>
    <p:sldId id="562" r:id="rId122"/>
    <p:sldId id="563" r:id="rId123"/>
    <p:sldId id="564" r:id="rId124"/>
    <p:sldId id="565" r:id="rId125"/>
    <p:sldId id="566" r:id="rId126"/>
    <p:sldId id="567" r:id="rId127"/>
    <p:sldId id="568" r:id="rId128"/>
    <p:sldId id="572" r:id="rId129"/>
    <p:sldId id="573" r:id="rId130"/>
    <p:sldId id="574" r:id="rId131"/>
    <p:sldId id="578" r:id="rId132"/>
    <p:sldId id="579" r:id="rId133"/>
    <p:sldId id="580" r:id="rId134"/>
    <p:sldId id="583" r:id="rId135"/>
    <p:sldId id="585" r:id="rId136"/>
    <p:sldId id="586" r:id="rId137"/>
    <p:sldId id="587" r:id="rId138"/>
    <p:sldId id="268" r:id="rId139"/>
    <p:sldId id="269" r:id="rId140"/>
    <p:sldId id="270" r:id="rId141"/>
    <p:sldId id="588" r:id="rId142"/>
    <p:sldId id="589" r:id="rId143"/>
    <p:sldId id="590" r:id="rId144"/>
    <p:sldId id="591" r:id="rId145"/>
    <p:sldId id="592" r:id="rId146"/>
    <p:sldId id="593" r:id="rId147"/>
    <p:sldId id="594" r:id="rId148"/>
    <p:sldId id="595" r:id="rId149"/>
    <p:sldId id="596" r:id="rId150"/>
    <p:sldId id="597" r:id="rId151"/>
    <p:sldId id="598" r:id="rId152"/>
    <p:sldId id="599" r:id="rId153"/>
    <p:sldId id="600" r:id="rId154"/>
    <p:sldId id="601" r:id="rId155"/>
    <p:sldId id="602" r:id="rId156"/>
    <p:sldId id="603" r:id="rId157"/>
    <p:sldId id="604" r:id="rId158"/>
    <p:sldId id="605" r:id="rId159"/>
    <p:sldId id="402" r:id="rId160"/>
    <p:sldId id="606" r:id="rId161"/>
    <p:sldId id="607" r:id="rId162"/>
    <p:sldId id="608" r:id="rId163"/>
    <p:sldId id="690" r:id="rId164"/>
    <p:sldId id="687" r:id="rId165"/>
    <p:sldId id="689" r:id="rId166"/>
    <p:sldId id="609" r:id="rId167"/>
    <p:sldId id="688" r:id="rId168"/>
    <p:sldId id="610" r:id="rId169"/>
    <p:sldId id="611" r:id="rId170"/>
    <p:sldId id="612" r:id="rId171"/>
    <p:sldId id="613" r:id="rId172"/>
    <p:sldId id="614" r:id="rId173"/>
    <p:sldId id="686" r:id="rId174"/>
    <p:sldId id="615" r:id="rId175"/>
    <p:sldId id="691" r:id="rId176"/>
    <p:sldId id="313" r:id="rId177"/>
    <p:sldId id="616" r:id="rId178"/>
    <p:sldId id="618" r:id="rId179"/>
    <p:sldId id="619" r:id="rId180"/>
    <p:sldId id="620" r:id="rId181"/>
    <p:sldId id="621" r:id="rId182"/>
    <p:sldId id="622" r:id="rId183"/>
    <p:sldId id="630" r:id="rId184"/>
    <p:sldId id="637" r:id="rId185"/>
    <p:sldId id="638" r:id="rId186"/>
    <p:sldId id="639" r:id="rId187"/>
    <p:sldId id="640" r:id="rId188"/>
    <p:sldId id="681" r:id="rId189"/>
    <p:sldId id="682" r:id="rId190"/>
    <p:sldId id="683" r:id="rId191"/>
    <p:sldId id="680" r:id="rId192"/>
    <p:sldId id="679" r:id="rId193"/>
    <p:sldId id="678" r:id="rId194"/>
    <p:sldId id="677" r:id="rId195"/>
    <p:sldId id="658" r:id="rId196"/>
    <p:sldId id="659" r:id="rId197"/>
    <p:sldId id="645" r:id="rId198"/>
    <p:sldId id="646" r:id="rId199"/>
    <p:sldId id="643" r:id="rId200"/>
    <p:sldId id="644" r:id="rId201"/>
    <p:sldId id="641" r:id="rId202"/>
    <p:sldId id="642" r:id="rId203"/>
    <p:sldId id="334" r:id="rId204"/>
    <p:sldId id="403" r:id="rId205"/>
    <p:sldId id="705" r:id="rId206"/>
    <p:sldId id="706" r:id="rId207"/>
    <p:sldId id="710" r:id="rId208"/>
    <p:sldId id="707" r:id="rId209"/>
    <p:sldId id="704" r:id="rId210"/>
    <p:sldId id="708" r:id="rId211"/>
    <p:sldId id="709" r:id="rId212"/>
    <p:sldId id="404" r:id="rId213"/>
    <p:sldId id="405" r:id="rId214"/>
    <p:sldId id="406" r:id="rId215"/>
    <p:sldId id="717" r:id="rId216"/>
    <p:sldId id="344" r:id="rId217"/>
    <p:sldId id="345" r:id="rId218"/>
    <p:sldId id="407" r:id="rId219"/>
    <p:sldId id="409" r:id="rId220"/>
    <p:sldId id="702" r:id="rId221"/>
    <p:sldId id="711" r:id="rId222"/>
    <p:sldId id="325" r:id="rId223"/>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800080"/>
    <a:srgbClr val="FEE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7621" autoAdjust="0"/>
  </p:normalViewPr>
  <p:slideViewPr>
    <p:cSldViewPr>
      <p:cViewPr varScale="1">
        <p:scale>
          <a:sx n="86" d="100"/>
          <a:sy n="86" d="100"/>
        </p:scale>
        <p:origin x="-798" y="-7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8/30/2016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3216238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dirty="0"/>
          </a:p>
        </p:txBody>
      </p:sp>
      <p:sp>
        <p:nvSpPr>
          <p:cNvPr id="4" name="Slide Number Placeholder 3"/>
          <p:cNvSpPr>
            <a:spLocks noGrp="1"/>
          </p:cNvSpPr>
          <p:nvPr>
            <p:ph type="sldNum" sz="quarter" idx="10"/>
          </p:nvPr>
        </p:nvSpPr>
        <p:spPr/>
        <p:txBody>
          <a:bodyPr/>
          <a:lstStyle/>
          <a:p>
            <a:fld id="{9B26CD33-4337-4529-948A-94F6960B2374}" type="slidenum">
              <a:rPr lang="en-US" altLang="ko-KR" smtClean="0"/>
              <a:pPr/>
              <a:t>141</a:t>
            </a:fld>
            <a:endParaRPr lang="ko-K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extLst/>
          </a:lstStyle>
          <a:p>
            <a:pPr algn="ctr"/>
            <a:fld id="{047E157E-8DCB-4F70-A0AF-5EB586A91DD4}" type="datetime1">
              <a:rPr lang="en-US" smtClean="0">
                <a:solidFill>
                  <a:srgbClr val="FFFFFF"/>
                </a:solidFill>
              </a:rPr>
              <a:pPr algn="ctr"/>
              <a:t>8/30/2016</a:t>
            </a:fld>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extLst/>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a:defRPr cap="all" baseline="0"/>
            </a:lvl1pPr>
            <a:extLst/>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50A542-335E-4D68-A5A2-8BFF37AD5FD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앨범 표지">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2" y="2971800"/>
            <a:ext cx="8298485" cy="800100"/>
          </a:xfrm>
        </p:spPr>
        <p:txBody>
          <a:bodyPr bIns="0"/>
          <a:lstStyle>
            <a:lvl1pPr algn="r" latinLnBrk="1">
              <a:defRPr lang="ko-KR"/>
            </a:lvl1pPr>
            <a:extLst/>
          </a:lstStyle>
          <a:p>
            <a:r>
              <a:rPr lang="ko-KR"/>
              <a:t>사진 앨범 제목을 입력하십시오</a:t>
            </a:r>
          </a:p>
        </p:txBody>
      </p:sp>
      <p:sp>
        <p:nvSpPr>
          <p:cNvPr id="30" name="Rectangle 7"/>
          <p:cNvSpPr>
            <a:spLocks/>
          </p:cNvSpPr>
          <p:nvPr/>
        </p:nvSpPr>
        <p:spPr>
          <a:xfrm>
            <a:off x="453736" y="3886200"/>
            <a:ext cx="8229600" cy="857250"/>
          </a:xfrm>
          <a:prstGeom prst="rect">
            <a:avLst/>
          </a:prstGeom>
        </p:spPr>
        <p:txBody>
          <a:bodyPr vert="horz" anchor="ctr">
            <a:normAutofit/>
          </a:bodyPr>
          <a:lstStyle>
            <a:extLst/>
          </a:lstStyle>
          <a:p>
            <a:pPr marL="0" marR="0" lvl="0" indent="0" algn="ctr" defTabSz="914400" eaLnBrk="1" fontAlgn="auto" latinLnBrk="1" hangingPunct="1">
              <a:lnSpc>
                <a:spcPct val="100000"/>
              </a:lnSpc>
              <a:spcBef>
                <a:spcPct val="0"/>
              </a:spcBef>
              <a:spcAft>
                <a:spcPts val="0"/>
              </a:spcAft>
              <a:buClrTx/>
              <a:buSzTx/>
              <a:buFontTx/>
              <a:buNone/>
              <a:tabLst/>
              <a:defRPr lang="ko-KR"/>
            </a:pPr>
            <a:endParaRPr kumimoji="0" lang="ko-KR" sz="3200" b="0" i="1" u="none" strike="noStrike" kern="0" cap="none" spc="0" normalizeH="0" baseline="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3850481"/>
            <a:ext cx="6386946" cy="914400"/>
          </a:xfrm>
        </p:spPr>
        <p:txBody>
          <a:bodyPr vert="horz" tIns="0" anchor="t" anchorCtr="0">
            <a:noAutofit/>
          </a:bodyPr>
          <a:lstStyle>
            <a:lvl1pPr marL="0" marR="0" indent="0" algn="r" rtl="0" latinLnBrk="1">
              <a:spcBef>
                <a:spcPct val="20000"/>
              </a:spcBef>
              <a:buFontTx/>
              <a:buNone/>
              <a:defRPr lang="ko-KR" sz="1800" baseline="0">
                <a:solidFill>
                  <a:schemeClr val="tx1"/>
                </a:solidFill>
                <a:latin typeface="+mn-lt"/>
                <a:ea typeface="+mn-ea"/>
                <a:cs typeface="+mn-cs"/>
              </a:defRPr>
            </a:lvl1pPr>
            <a:extLst/>
          </a:lstStyle>
          <a:p>
            <a:pPr lvl="0" latinLnBrk="1"/>
            <a:r>
              <a:rPr lang="ko-KR"/>
              <a:t>날짜 및 기타 세부 정보를 입력하십시오</a:t>
            </a:r>
          </a:p>
        </p:txBody>
      </p:sp>
      <p:sp>
        <p:nvSpPr>
          <p:cNvPr id="27" name="Rectangle 6"/>
          <p:cNvSpPr>
            <a:spLocks noGrp="1"/>
          </p:cNvSpPr>
          <p:nvPr>
            <p:ph type="pic" sz="quarter" idx="11"/>
          </p:nvPr>
        </p:nvSpPr>
        <p:spPr>
          <a:xfrm>
            <a:off x="6096000" y="1200150"/>
            <a:ext cx="2286000" cy="17145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extLst/>
          </a:lstStyle>
          <a:p>
            <a:pPr algn="ctr" latinLnBrk="1">
              <a:buFontTx/>
              <a:buNone/>
            </a:pPr>
            <a:r>
              <a:rPr lang="en-US" altLang="ko-KR" sz="2000" smtClean="0"/>
              <a:t>Click icon to add picture</a:t>
            </a:r>
            <a:endParaRPr lang="ko-KR" sz="2000"/>
          </a:p>
        </p:txBody>
      </p:sp>
      <p:sp>
        <p:nvSpPr>
          <p:cNvPr id="6" name="Rectangle 5"/>
          <p:cNvSpPr/>
          <p:nvPr userDrawn="1"/>
        </p:nvSpPr>
        <p:spPr>
          <a:xfrm>
            <a:off x="176844" y="140178"/>
            <a:ext cx="8763000" cy="4660422"/>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latinLnBrk="1"/>
            <a:endParaRPr lang="ko-KR"/>
          </a:p>
        </p:txBody>
      </p:sp>
      <p:sp>
        <p:nvSpPr>
          <p:cNvPr id="11" name="Rectangle 10"/>
          <p:cNvSpPr>
            <a:spLocks noGrp="1"/>
          </p:cNvSpPr>
          <p:nvPr>
            <p:ph type="dt" sz="half" idx="12"/>
          </p:nvPr>
        </p:nvSpPr>
        <p:spPr/>
        <p:txBody>
          <a:bodyPr/>
          <a:lstStyle>
            <a:extLst/>
          </a:lstStyle>
          <a:p>
            <a:fld id="{F30C84A2-23CF-44F5-B813-5187ED5C7D1C}" type="datetimeFigureOut">
              <a:rPr lang="en-US" altLang="ko-KR" sz="1200">
                <a:solidFill>
                  <a:schemeClr val="tx2"/>
                </a:solidFill>
              </a:rPr>
              <a:pPr/>
              <a:t>8/30/2016</a:t>
            </a:fld>
            <a:endParaRPr lang="ko-KR"/>
          </a:p>
        </p:txBody>
      </p:sp>
      <p:sp>
        <p:nvSpPr>
          <p:cNvPr id="12" name="Rectangle 11"/>
          <p:cNvSpPr>
            <a:spLocks noGrp="1"/>
          </p:cNvSpPr>
          <p:nvPr>
            <p:ph type="sldNum" sz="quarter" idx="13"/>
          </p:nvPr>
        </p:nvSpPr>
        <p:spPr/>
        <p:txBody>
          <a:bodyPr/>
          <a:lstStyle>
            <a:extLst/>
          </a:lstStyle>
          <a:p>
            <a:pPr algn="r" latinLnBrk="1"/>
            <a:fld id="{F99EC173-99AE-4773-AB25-02E469A13EAE}" type="slidenum">
              <a:rPr lang="ko-KR" sz="1200">
                <a:solidFill>
                  <a:schemeClr val="tx2"/>
                </a:solidFill>
              </a:rPr>
              <a:pPr algn="r" latinLnBrk="1"/>
              <a:t>‹#›</a:t>
            </a:fld>
            <a:endParaRPr lang="ko-KR"/>
          </a:p>
        </p:txBody>
      </p:sp>
      <p:sp>
        <p:nvSpPr>
          <p:cNvPr id="13" name="Rectangle 12"/>
          <p:cNvSpPr>
            <a:spLocks noGrp="1"/>
          </p:cNvSpPr>
          <p:nvPr>
            <p:ph type="ftr" sz="quarter" idx="14"/>
          </p:nvPr>
        </p:nvSpPr>
        <p:spPr/>
        <p:txBody>
          <a:bodyPr/>
          <a:lstStyle>
            <a:extLst/>
          </a:lstStyle>
          <a:p>
            <a:endParaRPr lang="ko-K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가로(전체 화면)">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51435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1">
              <a:spcBef>
                <a:spcPct val="20000"/>
              </a:spcBef>
              <a:buFontTx/>
              <a:buNone/>
              <a:defRPr lang="ko-KR" sz="2400">
                <a:solidFill>
                  <a:schemeClr val="tx1"/>
                </a:solidFill>
                <a:latin typeface="+mn-lt"/>
                <a:ea typeface="+mn-ea"/>
                <a:cs typeface="+mn-cs"/>
              </a:defRPr>
            </a:lvl1pPr>
            <a:extLst/>
          </a:lstStyle>
          <a:p>
            <a:pPr marL="0" marR="0" indent="0" algn="ctr" latinLnBrk="1">
              <a:buFontTx/>
              <a:buNone/>
            </a:pPr>
            <a:r>
              <a:rPr lang="ko-KR"/>
              <a:t>전체 페이지 그림을</a:t>
            </a:r>
            <a:r>
              <a:rPr lang="ko-KR" baseline="0"/>
              <a:t> 추가하려면 </a:t>
            </a:r>
            <a:r>
              <a:rPr lang="ko-KR"/>
              <a:t>아이콘을 클릭하십시오</a:t>
            </a:r>
            <a:endParaRPr lang="ko-KR" i="0" baseline="0"/>
          </a:p>
          <a:p>
            <a:pPr marL="0" marR="0" indent="0" algn="ctr" latinLnBrk="1">
              <a:buFontTx/>
              <a:buNone/>
            </a:pPr>
            <a:endParaRPr lang="ko-KR" i="0"/>
          </a:p>
          <a:p>
            <a:pPr algn="ctr" latinLnBrk="1">
              <a:buFontTx/>
              <a:buNone/>
            </a:pPr>
            <a:endParaRPr lang="ko-KR" i="0"/>
          </a:p>
          <a:p>
            <a:pPr algn="ctr" latinLnBrk="1">
              <a:buFontTx/>
              <a:buNone/>
            </a:pPr>
            <a:endParaRPr lang="ko-KR" i="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fld id="{E4606EA6-EFEA-4C30-9264-4F9291A5780D}" type="datetime1">
              <a:rPr lang="en-US" smtClean="0"/>
              <a:pPr/>
              <a:t>8/30/2016</a:t>
            </a:fld>
            <a:endParaRPr lang="en-US"/>
          </a:p>
        </p:txBody>
      </p:sp>
      <p:sp>
        <p:nvSpPr>
          <p:cNvPr id="4" name="Rectangle 3"/>
          <p:cNvSpPr>
            <a:spLocks noGrp="1"/>
          </p:cNvSpPr>
          <p:nvPr>
            <p:ph type="ftr" sz="quarter" idx="11"/>
          </p:nvPr>
        </p:nvSpPr>
        <p:spPr/>
        <p:txBody>
          <a:bodyPr/>
          <a:lstStyle>
            <a:extLst/>
          </a:lstStyle>
          <a:p>
            <a:endParaRPr lang="en-US"/>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p>
        </p:txBody>
      </p:sp>
      <p:sp>
        <p:nvSpPr>
          <p:cNvPr id="7" name="Rectangle 6"/>
          <p:cNvSpPr>
            <a:spLocks noGrp="1"/>
          </p:cNvSpPr>
          <p:nvPr>
            <p:ph sz="quarter" idx="13"/>
          </p:nvPr>
        </p:nvSpPr>
        <p:spPr>
          <a:xfrm>
            <a:off x="609600" y="1352550"/>
            <a:ext cx="8153400" cy="32766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extLst/>
          </a:lstStyle>
          <a:p>
            <a:r>
              <a:rPr lang="en-US" dirty="0" smtClean="0"/>
              <a:t>Click to edit master title style</a:t>
            </a:r>
            <a:endParaRPr lang="en-US" dirty="0"/>
          </a:p>
        </p:txBody>
      </p:sp>
      <p:sp>
        <p:nvSpPr>
          <p:cNvPr id="12" name="Date Placeholder 11"/>
          <p:cNvSpPr>
            <a:spLocks noGrp="1"/>
          </p:cNvSpPr>
          <p:nvPr>
            <p:ph type="dt" sz="half" idx="10"/>
          </p:nvPr>
        </p:nvSpPr>
        <p:spPr/>
        <p:txBody>
          <a:bodyPr/>
          <a:lstStyle>
            <a:extLst/>
          </a:lstStyle>
          <a:p>
            <a:fld id="{6FCF9F07-3BC7-4570-B054-79111B0A380C}" type="datetime1">
              <a:rPr lang="en-US" smtClean="0"/>
              <a:pPr/>
              <a:t>8/30/2016</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extLst/>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extLst/>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9" name="Content Placeholder 8"/>
          <p:cNvSpPr>
            <a:spLocks noGrp="1"/>
          </p:cNvSpPr>
          <p:nvPr>
            <p:ph sz="quarter" idx="13"/>
          </p:nvPr>
        </p:nvSpPr>
        <p:spPr>
          <a:xfrm>
            <a:off x="609600" y="1352551"/>
            <a:ext cx="3886200" cy="3268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extLst/>
          </a:lstStyle>
          <a:p>
            <a:fld id="{E4606EA6-EFEA-4C30-9264-4F9291A5780D}" type="datetime1">
              <a:rPr lang="en-US" smtClean="0"/>
              <a:pPr/>
              <a:t>8/30/2016</a:t>
            </a:fld>
            <a:endParaRPr lang="en-US"/>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extLst/>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a:defRPr/>
            </a:lvl1pPr>
            <a:extLst/>
          </a:lstStyle>
          <a:p>
            <a:r>
              <a:rPr lang="en-US" smtClean="0"/>
              <a:t>Click to edit Master title style</a:t>
            </a:r>
            <a:endParaRPr lang="en-US" dirty="0"/>
          </a:p>
        </p:txBody>
      </p:sp>
      <p:sp>
        <p:nvSpPr>
          <p:cNvPr id="11" name="Content Placeholder 10"/>
          <p:cNvSpPr>
            <a:spLocks noGrp="1"/>
          </p:cNvSpPr>
          <p:nvPr>
            <p:ph sz="quarter" idx="13"/>
          </p:nvPr>
        </p:nvSpPr>
        <p:spPr>
          <a:xfrm>
            <a:off x="609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extLst/>
          </a:lstStyle>
          <a:p>
            <a:fld id="{E4606EA6-EFEA-4C30-9264-4F9291A5780D}" type="datetime1">
              <a:rPr lang="en-US" smtClean="0"/>
              <a:pPr/>
              <a:t>8/30/2016</a:t>
            </a:fld>
            <a:endParaRPr lang="en-US"/>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extLst/>
          </a:lstStyle>
          <a:p>
            <a:endParaRPr lang="en-U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extLst/>
          </a:lstStyle>
          <a:p>
            <a:fld id="{6DFADB5D-B7A0-47E3-AD2D-B1A6F8614213}" type="datetime1">
              <a:rPr lang="en-US" smtClean="0"/>
              <a:pPr/>
              <a:t>8/30/2016</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2968126-03FC-49C0-B9B8-2B561CCC3D90}" type="datetime1">
              <a:rPr lang="en-US" smtClean="0"/>
              <a:pPr/>
              <a:t>8/30/2016</a:t>
            </a:fld>
            <a:endParaRPr lang="en-US"/>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a:buNone/>
              <a:defRPr sz="4200" b="0"/>
            </a:lvl1pPr>
            <a:extLst/>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extLst/>
          </a:lstStyle>
          <a:p>
            <a:fld id="{F49A8198-4617-485E-9585-4840B69DBBA6}" type="datetime1">
              <a:rPr lang="en-US" smtClean="0"/>
              <a:pPr/>
              <a:t>8/30/2016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9" name="Content Placeholder 8"/>
          <p:cNvSpPr>
            <a:spLocks noGrp="1"/>
          </p:cNvSpPr>
          <p:nvPr>
            <p:ph sz="quarter" idx="13"/>
          </p:nvPr>
        </p:nvSpPr>
        <p:spPr>
          <a:xfrm>
            <a:off x="2362200" y="1428750"/>
            <a:ext cx="6400800" cy="32004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extLst/>
          </a:lstStyle>
          <a:p>
            <a:r>
              <a:rPr lang="en-US" smtClean="0"/>
              <a:t>Click icon to add picture</a:t>
            </a:r>
            <a:endParaRPr lang="en-US"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smtClean="0"/>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smtClean="0"/>
              <a:t>Click to edit Master title style</a:t>
            </a:r>
            <a:endParaRPr lang="en-US" dirty="0"/>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2" name="Date Placeholder 11"/>
          <p:cNvSpPr>
            <a:spLocks noGrp="1"/>
          </p:cNvSpPr>
          <p:nvPr>
            <p:ph type="dt" sz="half" idx="10"/>
          </p:nvPr>
        </p:nvSpPr>
        <p:spPr>
          <a:xfrm>
            <a:off x="6248400" y="4686300"/>
            <a:ext cx="2667000" cy="273844"/>
          </a:xfrm>
        </p:spPr>
        <p:txBody>
          <a:bodyPr rtlCol="0"/>
          <a:lstStyle>
            <a:extLst/>
          </a:lstStyle>
          <a:p>
            <a:fld id="{E4606EA6-EFEA-4C30-9264-4F9291A5780D}" type="datetime1">
              <a:rPr lang="en-US" smtClean="0"/>
              <a:pPr/>
              <a:t>8/30/2016</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extLst/>
          </a:lstStyle>
          <a:p>
            <a:pPr algn="ctr"/>
            <a:fld id="{8F82E0A0-C266-4798-8C8F-B9F91E9DA37E}" type="slidenum">
              <a:rPr lang="en-US" sz="2800" b="1" smtClean="0">
                <a:solidFill>
                  <a:srgbClr val="FFFFFF"/>
                </a:solidFill>
              </a:rPr>
              <a:pPr algn="ctr"/>
              <a:t>‹#›</a:t>
            </a:fld>
            <a:endParaRPr lang="en-US" sz="2800" dirty="0"/>
          </a:p>
        </p:txBody>
      </p:sp>
      <p:sp>
        <p:nvSpPr>
          <p:cNvPr id="14" name="Footer Placeholder 13"/>
          <p:cNvSpPr>
            <a:spLocks noGrp="1"/>
          </p:cNvSpPr>
          <p:nvPr>
            <p:ph type="ftr" sz="quarter" idx="12"/>
          </p:nvPr>
        </p:nvSpPr>
        <p:spPr>
          <a:xfrm>
            <a:off x="1600200" y="4686155"/>
            <a:ext cx="4572000" cy="273844"/>
          </a:xfrm>
        </p:spPr>
        <p:txBody>
          <a:bodyPr rtlCol="0"/>
          <a:lstStyle>
            <a:extLst/>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extLst/>
          </a:lstStyle>
          <a:p>
            <a:fld id="{E4606EA6-EFEA-4C30-9264-4F9291A5780D}" type="datetime1">
              <a:rPr lang="en-US" smtClean="0"/>
              <a:pPr/>
              <a:t>8/30/2016</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extLst/>
          </a:lstStyle>
          <a:p>
            <a:pPr algn="r"/>
            <a:endParaRPr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extLst/>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extLst/>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Lst>
  <p:txStyles>
    <p:titleStyle>
      <a:lvl1pPr algn="l" rtl="0" eaLnBrk="1" latinLnBrk="0" hangingPunct="1">
        <a:spcBef>
          <a:spcPct val="0"/>
        </a:spcBef>
        <a:buNone/>
        <a:defRP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hyperlink" Target="8%20PARTS%20OF%20SPEECH.pptx"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hyperlink" Target="12%20VERB%20TENSES.pptx"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hyperlink" Target="13%20PRONOUN-ANTECEDENT%20AGREEMENT.ppt"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hyperlink" Target="14%20PRONOUN-ANTECEDENT%20QUIZ.ppt"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15%20KINDS%20OF%20CONJUNCTIONS%20and%20PREPOSITIONS.pptx"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19%20WRITING%20punctuation%20marks.pptx"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10%20SUBJECT-VERB%20AGREEMENT%20SIMPLIFIED.pptx"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hyperlink" Target="21%20MISPLACED%20AND%20DANGLING%20MODIFIERS.ppt"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7%20GRAMMATICAL%20ERRORS.pptx"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24%20GRAMMAR%20EXECISES.pptx"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hyperlink" Target="17%20WORDS%20OFTEN%20CONFUSED.pptx"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16%20vocabulary%20terms.pptx"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hyperlink" Target="VOCABULARY%20TERMS.pptx"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hyperlink" Target="GENERAL%20ENGLISH.pptx"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hyperlink" Target="20%20IELTS%20SPELLING.pptx"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hyperlink" Target="LITERATURE%20CONCEPTS.pptx"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14350"/>
            <a:ext cx="7543800" cy="1314450"/>
          </a:xfrm>
        </p:spPr>
        <p:txBody>
          <a:bodyPr>
            <a:normAutofit fontScale="90000"/>
          </a:bodyPr>
          <a:lstStyle/>
          <a:p>
            <a:r>
              <a:rPr lang="en-US" sz="9600" b="1" dirty="0" smtClean="0">
                <a:effectLst>
                  <a:outerShdw blurRad="38100" dist="38100" dir="2700000" algn="tl">
                    <a:srgbClr val="000000">
                      <a:alpha val="43137"/>
                    </a:srgbClr>
                  </a:outerShdw>
                </a:effectLst>
              </a:rPr>
              <a:t>GOOD DAY!</a:t>
            </a:r>
            <a:endParaRPr lang="en-US" sz="9600"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228600" y="1885950"/>
            <a:ext cx="8229600" cy="2286000"/>
          </a:xfrm>
        </p:spPr>
        <p:txBody>
          <a:bodyPr>
            <a:normAutofit fontScale="92500"/>
          </a:bodyPr>
          <a:lstStyle/>
          <a:p>
            <a:pPr algn="ctr"/>
            <a:r>
              <a:rPr lang="en-US" sz="6000" dirty="0" smtClean="0">
                <a:solidFill>
                  <a:srgbClr val="FF0000"/>
                </a:solidFill>
                <a:effectLst>
                  <a:outerShdw blurRad="38100" dist="38100" dir="2700000" algn="tl">
                    <a:srgbClr val="000000">
                      <a:alpha val="43137"/>
                    </a:srgbClr>
                  </a:outerShdw>
                </a:effectLst>
                <a:latin typeface="Arial Rounded MT Bold" pitchFamily="34" charset="0"/>
              </a:rPr>
              <a:t>FELLOW </a:t>
            </a:r>
            <a:r>
              <a:rPr lang="en-US" sz="6000" dirty="0" smtClean="0">
                <a:solidFill>
                  <a:srgbClr val="FFFF00"/>
                </a:solidFill>
                <a:effectLst>
                  <a:outerShdw blurRad="38100" dist="38100" dir="2700000" algn="tl">
                    <a:srgbClr val="000000">
                      <a:alpha val="43137"/>
                    </a:srgbClr>
                  </a:outerShdw>
                </a:effectLst>
                <a:latin typeface="Arial Rounded MT Bold" pitchFamily="34" charset="0"/>
              </a:rPr>
              <a:t>FARMERS </a:t>
            </a:r>
            <a:r>
              <a:rPr lang="en-US" sz="6000" dirty="0" smtClean="0">
                <a:solidFill>
                  <a:srgbClr val="00B0F0"/>
                </a:solidFill>
                <a:effectLst>
                  <a:outerShdw blurRad="38100" dist="38100" dir="2700000" algn="tl">
                    <a:srgbClr val="000000">
                      <a:alpha val="43137"/>
                    </a:srgbClr>
                  </a:outerShdw>
                </a:effectLst>
                <a:latin typeface="Arial Rounded MT Bold" pitchFamily="34" charset="0"/>
              </a:rPr>
              <a:t>OF</a:t>
            </a:r>
            <a:r>
              <a:rPr lang="en-US" sz="6000" dirty="0" smtClean="0">
                <a:solidFill>
                  <a:srgbClr val="FFFF00"/>
                </a:solidFill>
                <a:effectLst>
                  <a:outerShdw blurRad="38100" dist="38100" dir="2700000" algn="tl">
                    <a:srgbClr val="000000">
                      <a:alpha val="43137"/>
                    </a:srgbClr>
                  </a:outerShdw>
                </a:effectLst>
                <a:latin typeface="Arial Rounded MT Bold" pitchFamily="34" charset="0"/>
              </a:rPr>
              <a:t> </a:t>
            </a:r>
          </a:p>
          <a:p>
            <a:pPr algn="ctr"/>
            <a:r>
              <a:rPr lang="en-US" sz="6000" dirty="0" smtClean="0">
                <a:solidFill>
                  <a:srgbClr val="00B050"/>
                </a:solidFill>
                <a:effectLst>
                  <a:outerShdw blurRad="38100" dist="38100" dir="2700000" algn="tl">
                    <a:srgbClr val="000000">
                      <a:alpha val="43137"/>
                    </a:srgbClr>
                  </a:outerShdw>
                </a:effectLst>
                <a:latin typeface="Arial Rounded MT Bold" pitchFamily="34" charset="0"/>
              </a:rPr>
              <a:t>EXCELLENT SERVICE!</a:t>
            </a:r>
            <a:endParaRPr lang="en-US" sz="6000" dirty="0">
              <a:solidFill>
                <a:srgbClr val="00B050"/>
              </a:solidFill>
              <a:effectLst>
                <a:outerShdw blurRad="38100" dist="38100" dir="2700000" algn="tl">
                  <a:srgbClr val="000000">
                    <a:alpha val="43137"/>
                  </a:srgbClr>
                </a:outerShdw>
              </a:effectLst>
              <a:latin typeface="Arial Rounded MT Bold" pitchFamily="34" charset="0"/>
            </a:endParaRPr>
          </a:p>
        </p:txBody>
      </p:sp>
    </p:spTree>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a:xfrm>
            <a:off x="762000" y="2057400"/>
            <a:ext cx="8229600" cy="2800350"/>
          </a:xfrm>
        </p:spPr>
        <p:txBody>
          <a:bodyPr>
            <a:normAutofit fontScale="92500" lnSpcReduction="10000"/>
          </a:bodyPr>
          <a:lstStyle/>
          <a:p>
            <a:r>
              <a:rPr lang="en-US" sz="9600" dirty="0" smtClean="0">
                <a:latin typeface="Arial Black" pitchFamily="34" charset="0"/>
              </a:rPr>
              <a:t>RANDOM</a:t>
            </a:r>
            <a:r>
              <a:rPr lang="en-US" sz="9600" dirty="0" smtClean="0"/>
              <a:t> </a:t>
            </a:r>
          </a:p>
          <a:p>
            <a:r>
              <a:rPr lang="en-US" sz="9600" dirty="0" smtClean="0">
                <a:latin typeface="Arabic Typesetting" pitchFamily="66" charset="-78"/>
                <a:cs typeface="Arabic Typesetting" pitchFamily="66" charset="-78"/>
              </a:rPr>
              <a:t>Roll CALL</a:t>
            </a:r>
            <a:endParaRPr lang="en-US" sz="9600" dirty="0">
              <a:latin typeface="Lucida Sans Typewriter" pitchFamily="49" charset="0"/>
            </a:endParaRPr>
          </a:p>
        </p:txBody>
      </p:sp>
    </p:spTree>
  </p:cSld>
  <p:clrMapOvr>
    <a:masterClrMapping/>
  </p:clrMapOvr>
  <p:transition>
    <p:cut thruBlk="1"/>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24</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lvl="1">
              <a:buNone/>
            </a:pPr>
            <a:r>
              <a:rPr lang="en-US" sz="4400" b="1" dirty="0" smtClean="0">
                <a:latin typeface="Arial Black" pitchFamily="34" charset="0"/>
              </a:rPr>
              <a:t>What is the theme of the following quote? </a:t>
            </a:r>
            <a:r>
              <a:rPr lang="en-US" sz="4400" b="1" i="1" dirty="0" smtClean="0">
                <a:latin typeface="Arial Black" pitchFamily="34" charset="0"/>
              </a:rPr>
              <a:t>“Have a good bank account, a good cook and a good digestion.”</a:t>
            </a:r>
            <a:endParaRPr lang="en-US" sz="4400" b="1" i="1" dirty="0">
              <a:latin typeface="Arial Black" pitchFamily="34"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Preoccupation</a:t>
            </a:r>
          </a:p>
          <a:p>
            <a:r>
              <a:rPr lang="en-US" sz="6000" dirty="0" smtClean="0">
                <a:latin typeface="Arial Black" pitchFamily="34" charset="0"/>
              </a:rPr>
              <a:t>B. Security</a:t>
            </a:r>
          </a:p>
          <a:p>
            <a:r>
              <a:rPr lang="en-US" sz="6000" dirty="0" smtClean="0">
                <a:latin typeface="Arial Black" pitchFamily="34" charset="0"/>
              </a:rPr>
              <a:t>C. Goodness</a:t>
            </a:r>
          </a:p>
          <a:p>
            <a:r>
              <a:rPr lang="en-US" sz="6000" dirty="0" smtClean="0">
                <a:latin typeface="Arial Black" pitchFamily="34" charset="0"/>
              </a:rPr>
              <a:t>D. Responsibility</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Preoccupation</a:t>
            </a:r>
          </a:p>
          <a:p>
            <a:r>
              <a:rPr lang="en-US" sz="6000" dirty="0" smtClean="0">
                <a:solidFill>
                  <a:srgbClr val="002060"/>
                </a:solidFill>
                <a:latin typeface="Arial Black" pitchFamily="34" charset="0"/>
              </a:rPr>
              <a:t>B. Security</a:t>
            </a:r>
          </a:p>
          <a:p>
            <a:r>
              <a:rPr lang="en-US" sz="6000" dirty="0" smtClean="0">
                <a:latin typeface="Arial Black" pitchFamily="34" charset="0"/>
              </a:rPr>
              <a:t>C. Goodness</a:t>
            </a:r>
          </a:p>
          <a:p>
            <a:r>
              <a:rPr lang="en-US" sz="6000" dirty="0" smtClean="0">
                <a:latin typeface="Arial Black" pitchFamily="34" charset="0"/>
              </a:rPr>
              <a:t>D. Responsibility</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304800" y="590550"/>
            <a:ext cx="8534400" cy="3790950"/>
          </a:xfrm>
        </p:spPr>
        <p:txBody>
          <a:bodyPr>
            <a:normAutofit fontScale="90000"/>
          </a:bodyPr>
          <a:lstStyle/>
          <a:p>
            <a:r>
              <a:rPr lang="en-US" dirty="0" smtClean="0">
                <a:solidFill>
                  <a:srgbClr val="FFC000"/>
                </a:solidFill>
                <a:latin typeface="Arial Black" pitchFamily="34" charset="0"/>
              </a:rPr>
              <a:t>Good bank account- financial security</a:t>
            </a:r>
            <a:r>
              <a:rPr lang="en-US" dirty="0" smtClean="0">
                <a:latin typeface="Arial Black" pitchFamily="34" charset="0"/>
              </a:rPr>
              <a:t/>
            </a:r>
            <a:br>
              <a:rPr lang="en-US" dirty="0" smtClean="0">
                <a:latin typeface="Arial Black" pitchFamily="34" charset="0"/>
              </a:rPr>
            </a:br>
            <a:r>
              <a:rPr lang="en-US" dirty="0" smtClean="0">
                <a:solidFill>
                  <a:schemeClr val="accent5">
                    <a:lumMod val="20000"/>
                    <a:lumOff val="80000"/>
                  </a:schemeClr>
                </a:solidFill>
                <a:latin typeface="Arial Black" pitchFamily="34" charset="0"/>
              </a:rPr>
              <a:t>good cook- </a:t>
            </a:r>
            <a:br>
              <a:rPr lang="en-US" dirty="0" smtClean="0">
                <a:solidFill>
                  <a:schemeClr val="accent5">
                    <a:lumMod val="20000"/>
                    <a:lumOff val="80000"/>
                  </a:schemeClr>
                </a:solidFill>
                <a:latin typeface="Arial Black" pitchFamily="34" charset="0"/>
              </a:rPr>
            </a:br>
            <a:r>
              <a:rPr lang="en-US" dirty="0" smtClean="0">
                <a:solidFill>
                  <a:schemeClr val="accent5">
                    <a:lumMod val="20000"/>
                    <a:lumOff val="80000"/>
                  </a:schemeClr>
                </a:solidFill>
                <a:latin typeface="Arial Black" pitchFamily="34" charset="0"/>
              </a:rPr>
              <a:t>emotional security</a:t>
            </a:r>
            <a:r>
              <a:rPr lang="en-US" dirty="0" smtClean="0">
                <a:latin typeface="Arial Black" pitchFamily="34" charset="0"/>
              </a:rPr>
              <a:t/>
            </a:r>
            <a:br>
              <a:rPr lang="en-US" dirty="0" smtClean="0">
                <a:latin typeface="Arial Black" pitchFamily="34" charset="0"/>
              </a:rPr>
            </a:br>
            <a:r>
              <a:rPr lang="en-US" dirty="0" smtClean="0">
                <a:solidFill>
                  <a:schemeClr val="accent6">
                    <a:lumMod val="40000"/>
                    <a:lumOff val="60000"/>
                  </a:schemeClr>
                </a:solidFill>
                <a:latin typeface="Arial Black" pitchFamily="34" charset="0"/>
              </a:rPr>
              <a:t>good digestion- </a:t>
            </a:r>
            <a:br>
              <a:rPr lang="en-US" dirty="0" smtClean="0">
                <a:solidFill>
                  <a:schemeClr val="accent6">
                    <a:lumMod val="40000"/>
                    <a:lumOff val="60000"/>
                  </a:schemeClr>
                </a:solidFill>
                <a:latin typeface="Arial Black" pitchFamily="34" charset="0"/>
              </a:rPr>
            </a:br>
            <a:r>
              <a:rPr lang="en-US" dirty="0" smtClean="0">
                <a:solidFill>
                  <a:schemeClr val="accent6">
                    <a:lumMod val="40000"/>
                    <a:lumOff val="60000"/>
                  </a:schemeClr>
                </a:solidFill>
                <a:latin typeface="Arial Black" pitchFamily="34" charset="0"/>
              </a:rPr>
              <a:t>health-wise security</a:t>
            </a:r>
            <a:endParaRPr lang="en-US" dirty="0">
              <a:solidFill>
                <a:schemeClr val="accent6">
                  <a:lumMod val="40000"/>
                  <a:lumOff val="60000"/>
                </a:schemeClr>
              </a:solidFill>
              <a:latin typeface="Arial Black" pitchFamily="34"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25</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lvl="1">
              <a:buNone/>
            </a:pPr>
            <a:r>
              <a:rPr lang="en-US" sz="4800" b="1" dirty="0" smtClean="0">
                <a:latin typeface="Arial Black" pitchFamily="34" charset="0"/>
              </a:rPr>
              <a:t>She described her classmate’s statement as too SOPHOMORIC. This means __________.</a:t>
            </a:r>
            <a:endParaRPr lang="en-US" sz="4800" b="1" dirty="0">
              <a:latin typeface="Arial Black" pitchFamily="34"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Wise</a:t>
            </a:r>
          </a:p>
          <a:p>
            <a:r>
              <a:rPr lang="en-US" sz="6000" dirty="0" smtClean="0">
                <a:latin typeface="Arial Black" pitchFamily="34" charset="0"/>
              </a:rPr>
              <a:t>B. Grown up</a:t>
            </a:r>
          </a:p>
          <a:p>
            <a:r>
              <a:rPr lang="en-US" sz="6000" dirty="0" smtClean="0">
                <a:latin typeface="Arial Black" pitchFamily="34" charset="0"/>
              </a:rPr>
              <a:t>C. Mature</a:t>
            </a:r>
          </a:p>
          <a:p>
            <a:r>
              <a:rPr lang="en-US" sz="6000" dirty="0" smtClean="0">
                <a:latin typeface="Arial Black" pitchFamily="34" charset="0"/>
              </a:rPr>
              <a:t>D. Immature</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Wise</a:t>
            </a:r>
          </a:p>
          <a:p>
            <a:r>
              <a:rPr lang="en-US" sz="6000" dirty="0" smtClean="0">
                <a:latin typeface="Arial Black" pitchFamily="34" charset="0"/>
              </a:rPr>
              <a:t>B. Grown up</a:t>
            </a:r>
          </a:p>
          <a:p>
            <a:r>
              <a:rPr lang="en-US" sz="6000" dirty="0" smtClean="0">
                <a:latin typeface="Arial Black" pitchFamily="34" charset="0"/>
              </a:rPr>
              <a:t>C. Mature</a:t>
            </a:r>
          </a:p>
          <a:p>
            <a:r>
              <a:rPr lang="en-US" sz="6000" dirty="0" smtClean="0">
                <a:solidFill>
                  <a:srgbClr val="002060"/>
                </a:solidFill>
                <a:latin typeface="Arial Black" pitchFamily="34" charset="0"/>
              </a:rPr>
              <a:t>D. Immature</a:t>
            </a:r>
            <a:endParaRPr lang="en-US" sz="6000" dirty="0">
              <a:solidFill>
                <a:srgbClr val="002060"/>
              </a:solidFill>
              <a:latin typeface="Arial Black" pitchFamily="34"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26</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lvl="1">
              <a:buNone/>
            </a:pPr>
            <a:r>
              <a:rPr lang="en-US" sz="4800" b="1" dirty="0" smtClean="0">
                <a:latin typeface="Arial Black" pitchFamily="34" charset="0"/>
              </a:rPr>
              <a:t>What message is being conveyed by the following? </a:t>
            </a:r>
            <a:r>
              <a:rPr lang="en-US" sz="4800" b="1" i="1" dirty="0" smtClean="0">
                <a:latin typeface="Arial Black" pitchFamily="34" charset="0"/>
              </a:rPr>
              <a:t>“Stop </a:t>
            </a:r>
            <a:r>
              <a:rPr lang="en-US" sz="4800" b="1" i="1" dirty="0" err="1" smtClean="0">
                <a:latin typeface="Arial Black" pitchFamily="34" charset="0"/>
              </a:rPr>
              <a:t>shilly</a:t>
            </a:r>
            <a:r>
              <a:rPr lang="en-US" sz="4800" b="1" i="1" dirty="0" smtClean="0">
                <a:latin typeface="Arial Black" pitchFamily="34" charset="0"/>
              </a:rPr>
              <a:t> </a:t>
            </a:r>
            <a:r>
              <a:rPr lang="en-US" sz="4800" b="1" i="1" dirty="0" err="1" smtClean="0">
                <a:latin typeface="Arial Black" pitchFamily="34" charset="0"/>
              </a:rPr>
              <a:t>shallying</a:t>
            </a:r>
            <a:r>
              <a:rPr lang="en-US" sz="4800" b="1" i="1" dirty="0" smtClean="0">
                <a:latin typeface="Arial Black" pitchFamily="34" charset="0"/>
              </a:rPr>
              <a:t> and make up your mind.”</a:t>
            </a:r>
            <a:endParaRPr lang="en-US" sz="4800" b="1" i="1" dirty="0">
              <a:latin typeface="Arial Black" pitchFamily="34"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Decide</a:t>
            </a:r>
          </a:p>
          <a:p>
            <a:r>
              <a:rPr lang="en-US" sz="6000" dirty="0" smtClean="0">
                <a:latin typeface="Arial Black" pitchFamily="34" charset="0"/>
              </a:rPr>
              <a:t>B. Go on</a:t>
            </a:r>
          </a:p>
          <a:p>
            <a:r>
              <a:rPr lang="en-US" sz="6000" dirty="0" smtClean="0">
                <a:latin typeface="Arial Black" pitchFamily="34" charset="0"/>
              </a:rPr>
              <a:t>C. Hesitate</a:t>
            </a:r>
          </a:p>
          <a:p>
            <a:r>
              <a:rPr lang="en-US" sz="6000" dirty="0" smtClean="0">
                <a:latin typeface="Arial Black" pitchFamily="34" charset="0"/>
              </a:rPr>
              <a:t>D. Move forward</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Decide</a:t>
            </a:r>
          </a:p>
          <a:p>
            <a:r>
              <a:rPr lang="en-US" sz="6000" dirty="0" smtClean="0">
                <a:latin typeface="Arial Black" pitchFamily="34" charset="0"/>
              </a:rPr>
              <a:t>B. Go on</a:t>
            </a:r>
          </a:p>
          <a:p>
            <a:r>
              <a:rPr lang="en-US" sz="6000" dirty="0" smtClean="0">
                <a:solidFill>
                  <a:srgbClr val="002060"/>
                </a:solidFill>
                <a:latin typeface="Arial Black" pitchFamily="34" charset="0"/>
              </a:rPr>
              <a:t>C. Hesitate</a:t>
            </a:r>
          </a:p>
          <a:p>
            <a:r>
              <a:rPr lang="en-US" sz="6000" dirty="0" smtClean="0">
                <a:latin typeface="Arial Black" pitchFamily="34" charset="0"/>
              </a:rPr>
              <a:t>D. Move forward</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33350"/>
            <a:ext cx="8686800" cy="190500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77500" lnSpcReduction="20000"/>
          </a:bodyPr>
          <a:lstStyle/>
          <a:p>
            <a:pPr algn="ctr"/>
            <a:r>
              <a:rPr lang="en-US" i="1" dirty="0" smtClean="0"/>
              <a:t>		</a:t>
            </a:r>
            <a:r>
              <a:rPr lang="en-US" sz="9600" i="1" dirty="0" smtClean="0">
                <a:latin typeface="Arial Unicode MS" pitchFamily="34" charset="-128"/>
                <a:ea typeface="Arial Unicode MS" pitchFamily="34" charset="-128"/>
                <a:cs typeface="Arial Unicode MS" pitchFamily="34" charset="-128"/>
              </a:rPr>
              <a:t>Where are you?</a:t>
            </a:r>
            <a:endParaRPr lang="en-US" sz="9600" i="1" dirty="0">
              <a:latin typeface="Arial Unicode MS" pitchFamily="34" charset="-128"/>
              <a:ea typeface="Arial Unicode MS" pitchFamily="34" charset="-128"/>
              <a:cs typeface="Arial Unicode MS" pitchFamily="34" charset="-128"/>
            </a:endParaRPr>
          </a:p>
        </p:txBody>
      </p:sp>
      <p:sp>
        <p:nvSpPr>
          <p:cNvPr id="2" name="Title 1"/>
          <p:cNvSpPr>
            <a:spLocks noGrp="1"/>
          </p:cNvSpPr>
          <p:nvPr>
            <p:ph type="ctrTitle"/>
          </p:nvPr>
        </p:nvSpPr>
        <p:spPr>
          <a:xfrm>
            <a:off x="609600" y="2495550"/>
            <a:ext cx="8229600" cy="2038350"/>
          </a:xfrm>
        </p:spPr>
        <p:txBody>
          <a:bodyPr>
            <a:normAutofit fontScale="90000"/>
          </a:bodyPr>
          <a:lstStyle/>
          <a:p>
            <a:r>
              <a:rPr lang="en-US" sz="9600" dirty="0" smtClean="0">
                <a:latin typeface="Aharoni" pitchFamily="2" charset="-79"/>
                <a:cs typeface="Aharoni" pitchFamily="2" charset="-79"/>
              </a:rPr>
              <a:t>PROFESSIONAL TAKERS</a:t>
            </a:r>
            <a:endParaRPr lang="en-US" sz="9600" dirty="0">
              <a:latin typeface="Aharoni" pitchFamily="2" charset="-79"/>
              <a:cs typeface="Aharoni" pitchFamily="2" charset="-79"/>
            </a:endParaRPr>
          </a:p>
        </p:txBody>
      </p:sp>
    </p:spTree>
  </p:cSld>
  <p:clrMapOvr>
    <a:masterClrMapping/>
  </p:clrMapOvr>
  <p:transition>
    <p:pull dir="d"/>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27</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lvl="1">
              <a:buNone/>
            </a:pPr>
            <a:r>
              <a:rPr lang="en-US" sz="4800" b="1" dirty="0" smtClean="0">
                <a:latin typeface="Arial Black" pitchFamily="34" charset="0"/>
              </a:rPr>
              <a:t>	</a:t>
            </a:r>
            <a:r>
              <a:rPr lang="en-US" sz="7200" b="1" dirty="0" err="1" smtClean="0">
                <a:latin typeface="Arial Black" pitchFamily="34" charset="0"/>
              </a:rPr>
              <a:t>Jeyro</a:t>
            </a:r>
            <a:r>
              <a:rPr lang="en-US" sz="7200" b="1" dirty="0" smtClean="0">
                <a:latin typeface="Arial Black" pitchFamily="34" charset="0"/>
              </a:rPr>
              <a:t> _________ his project on time.</a:t>
            </a:r>
            <a:endParaRPr lang="en-US" sz="7200" b="1" dirty="0">
              <a:latin typeface="Arial Black" pitchFamily="34"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past</a:t>
            </a:r>
          </a:p>
          <a:p>
            <a:r>
              <a:rPr lang="en-US" sz="6000" dirty="0" smtClean="0">
                <a:latin typeface="Arial Black" pitchFamily="34" charset="0"/>
              </a:rPr>
              <a:t>B. passed</a:t>
            </a:r>
          </a:p>
          <a:p>
            <a:r>
              <a:rPr lang="en-US" sz="6000" dirty="0" smtClean="0">
                <a:latin typeface="Arial Black" pitchFamily="34" charset="0"/>
              </a:rPr>
              <a:t>C. fast</a:t>
            </a:r>
          </a:p>
          <a:p>
            <a:r>
              <a:rPr lang="en-US" sz="6000" dirty="0" smtClean="0">
                <a:latin typeface="Arial Black" pitchFamily="34" charset="0"/>
              </a:rPr>
              <a:t>D. pass</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past</a:t>
            </a:r>
          </a:p>
          <a:p>
            <a:r>
              <a:rPr lang="en-US" sz="6000" dirty="0" smtClean="0">
                <a:solidFill>
                  <a:srgbClr val="002060"/>
                </a:solidFill>
                <a:latin typeface="Arial Black" pitchFamily="34" charset="0"/>
              </a:rPr>
              <a:t>B. passed</a:t>
            </a:r>
          </a:p>
          <a:p>
            <a:r>
              <a:rPr lang="en-US" sz="6000" dirty="0" smtClean="0">
                <a:latin typeface="Arial Black" pitchFamily="34" charset="0"/>
              </a:rPr>
              <a:t>C. fast</a:t>
            </a:r>
          </a:p>
          <a:p>
            <a:r>
              <a:rPr lang="en-US" sz="6000" dirty="0" smtClean="0">
                <a:latin typeface="Arial Black" pitchFamily="34" charset="0"/>
              </a:rPr>
              <a:t>D. pass</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28</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lvl="1">
              <a:buNone/>
            </a:pPr>
            <a:r>
              <a:rPr lang="en-US" sz="6000" b="1" dirty="0" smtClean="0">
                <a:latin typeface="Arial Black" pitchFamily="34" charset="0"/>
              </a:rPr>
              <a:t>	There should be CESSATION of inequality in the world.</a:t>
            </a:r>
            <a:endParaRPr lang="en-US" sz="6000" b="1" dirty="0">
              <a:latin typeface="Arial Black" pitchFamily="34"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stop</a:t>
            </a:r>
          </a:p>
          <a:p>
            <a:r>
              <a:rPr lang="en-US" sz="6000" dirty="0" smtClean="0">
                <a:latin typeface="Arial Black" pitchFamily="34" charset="0"/>
              </a:rPr>
              <a:t>B. continuity</a:t>
            </a:r>
          </a:p>
          <a:p>
            <a:r>
              <a:rPr lang="en-US" sz="6000" dirty="0" smtClean="0">
                <a:latin typeface="Arial Black" pitchFamily="34" charset="0"/>
              </a:rPr>
              <a:t>C. patronage</a:t>
            </a:r>
          </a:p>
          <a:p>
            <a:r>
              <a:rPr lang="en-US" sz="6000" dirty="0" smtClean="0">
                <a:latin typeface="Arial Black" pitchFamily="34" charset="0"/>
              </a:rPr>
              <a:t>D. movement</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solidFill>
                  <a:srgbClr val="002060"/>
                </a:solidFill>
                <a:latin typeface="Arial Black" pitchFamily="34" charset="0"/>
              </a:rPr>
              <a:t>A. stop</a:t>
            </a:r>
          </a:p>
          <a:p>
            <a:r>
              <a:rPr lang="en-US" sz="6000" dirty="0" smtClean="0">
                <a:latin typeface="Arial Black" pitchFamily="34" charset="0"/>
              </a:rPr>
              <a:t>B. continuity</a:t>
            </a:r>
          </a:p>
          <a:p>
            <a:r>
              <a:rPr lang="en-US" sz="6000" dirty="0" smtClean="0">
                <a:latin typeface="Arial Black" pitchFamily="34" charset="0"/>
              </a:rPr>
              <a:t>C. patronage</a:t>
            </a:r>
          </a:p>
          <a:p>
            <a:r>
              <a:rPr lang="en-US" sz="6000" dirty="0" smtClean="0">
                <a:latin typeface="Arial Black" pitchFamily="34" charset="0"/>
              </a:rPr>
              <a:t>D. movement</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29</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lvl="1">
              <a:buNone/>
            </a:pPr>
            <a:r>
              <a:rPr lang="en-US" sz="4400" b="1" dirty="0" smtClean="0">
                <a:latin typeface="Arial Black" pitchFamily="34" charset="0"/>
              </a:rPr>
              <a:t>	The principal claims she was kept in the dark in the situation the school is facing. What does the statement mean?</a:t>
            </a:r>
            <a:endParaRPr lang="en-US" sz="4400" b="1" dirty="0">
              <a:latin typeface="Arial Black" pitchFamily="34"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0" y="1200150"/>
            <a:ext cx="8991600" cy="3810000"/>
          </a:xfrm>
        </p:spPr>
        <p:txBody>
          <a:bodyPr>
            <a:noAutofit/>
          </a:bodyPr>
          <a:lstStyle/>
          <a:p>
            <a:r>
              <a:rPr lang="en-US" sz="3200" dirty="0" smtClean="0">
                <a:latin typeface="Arial Black" pitchFamily="34" charset="0"/>
              </a:rPr>
              <a:t>A. She understood the situation.</a:t>
            </a:r>
          </a:p>
          <a:p>
            <a:r>
              <a:rPr lang="en-US" sz="3200" dirty="0" smtClean="0">
                <a:latin typeface="Arial Black" pitchFamily="34" charset="0"/>
              </a:rPr>
              <a:t>B. She cannot understand the situation.</a:t>
            </a:r>
          </a:p>
          <a:p>
            <a:r>
              <a:rPr lang="en-US" sz="3200" dirty="0" smtClean="0">
                <a:latin typeface="Arial Black" pitchFamily="34" charset="0"/>
              </a:rPr>
              <a:t>C. She doesn’t know the situation.</a:t>
            </a:r>
          </a:p>
          <a:p>
            <a:r>
              <a:rPr lang="en-US" sz="3200" dirty="0" smtClean="0">
                <a:latin typeface="Arial Black" pitchFamily="34" charset="0"/>
              </a:rPr>
              <a:t>D. She failed to understand the situation.</a:t>
            </a:r>
            <a:endParaRPr lang="en-US" sz="3200" dirty="0">
              <a:latin typeface="Arial Black"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0" y="1200150"/>
            <a:ext cx="8991600" cy="3810000"/>
          </a:xfrm>
        </p:spPr>
        <p:txBody>
          <a:bodyPr>
            <a:noAutofit/>
          </a:bodyPr>
          <a:lstStyle/>
          <a:p>
            <a:r>
              <a:rPr lang="en-US" sz="3200" dirty="0" smtClean="0">
                <a:latin typeface="Arial Black" pitchFamily="34" charset="0"/>
              </a:rPr>
              <a:t>A. She understood the situation.</a:t>
            </a:r>
          </a:p>
          <a:p>
            <a:r>
              <a:rPr lang="en-US" sz="3200" dirty="0" smtClean="0">
                <a:latin typeface="Arial Black" pitchFamily="34" charset="0"/>
              </a:rPr>
              <a:t>B. She cannot understand the situation.</a:t>
            </a:r>
          </a:p>
          <a:p>
            <a:r>
              <a:rPr lang="en-US" sz="3200" dirty="0" smtClean="0">
                <a:solidFill>
                  <a:srgbClr val="002060"/>
                </a:solidFill>
                <a:latin typeface="Arial Black" pitchFamily="34" charset="0"/>
              </a:rPr>
              <a:t>C. She doesn’t know the situation.</a:t>
            </a:r>
          </a:p>
          <a:p>
            <a:r>
              <a:rPr lang="en-US" sz="3200" dirty="0" smtClean="0">
                <a:latin typeface="Arial Black" pitchFamily="34" charset="0"/>
              </a:rPr>
              <a:t>D. She failed to understand the situation.</a:t>
            </a:r>
            <a:endParaRPr lang="en-US" sz="3200" dirty="0">
              <a:latin typeface="Arial Black"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30</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lvl="1">
              <a:buNone/>
            </a:pPr>
            <a:r>
              <a:rPr lang="en-US" sz="4800" b="1" dirty="0" smtClean="0">
                <a:latin typeface="Arial Black" pitchFamily="34" charset="0"/>
              </a:rPr>
              <a:t>	Before the competition, the coach told his team to bring home the bacon.</a:t>
            </a:r>
            <a:endParaRPr lang="en-US" sz="4800" b="1" dirty="0">
              <a:latin typeface="Arial Black"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343150"/>
            <a:ext cx="7772400" cy="2038350"/>
          </a:xfrm>
        </p:spPr>
        <p:txBody>
          <a:bodyPr/>
          <a:lstStyle/>
          <a:p>
            <a:r>
              <a:rPr lang="en-US" sz="9600" dirty="0" smtClean="0">
                <a:latin typeface="Aharoni" pitchFamily="2" charset="-79"/>
                <a:cs typeface="Aharoni" pitchFamily="2" charset="-79"/>
              </a:rPr>
              <a:t>Sub-prof</a:t>
            </a:r>
            <a:endParaRPr lang="en-US" sz="9600" dirty="0">
              <a:latin typeface="Aharoni" pitchFamily="2" charset="-79"/>
              <a:cs typeface="Aharoni" pitchFamily="2" charset="-79"/>
            </a:endParaRPr>
          </a:p>
        </p:txBody>
      </p:sp>
      <p:sp>
        <p:nvSpPr>
          <p:cNvPr id="3" name="Subtitle 2"/>
          <p:cNvSpPr>
            <a:spLocks noGrp="1"/>
          </p:cNvSpPr>
          <p:nvPr>
            <p:ph type="subTitle" idx="1"/>
          </p:nvPr>
        </p:nvSpPr>
        <p:spPr>
          <a:xfrm>
            <a:off x="0" y="1200150"/>
            <a:ext cx="8382000" cy="514350"/>
          </a:xfrm>
        </p:spPr>
        <p:txBody>
          <a:bodyPr>
            <a:noAutofit/>
          </a:bodyPr>
          <a:lstStyle/>
          <a:p>
            <a:pPr algn="ctr"/>
            <a:r>
              <a:rPr lang="en-US" sz="8000" dirty="0" smtClean="0"/>
              <a:t>		</a:t>
            </a:r>
            <a:r>
              <a:rPr lang="en-US" sz="9600" dirty="0" smtClean="0"/>
              <a:t>Make some NOISE</a:t>
            </a:r>
            <a:r>
              <a:rPr lang="en-US" sz="9600" dirty="0" smtClean="0">
                <a:latin typeface="Agency FB" pitchFamily="34" charset="0"/>
              </a:rPr>
              <a:t>!</a:t>
            </a:r>
            <a:endParaRPr lang="en-US" sz="9600" dirty="0">
              <a:latin typeface="Agency FB" pitchFamily="34" charset="0"/>
              <a:ea typeface="Arial Unicode MS" pitchFamily="34" charset="-128"/>
              <a:cs typeface="Arial Unicode MS" pitchFamily="34" charset="-128"/>
            </a:endParaRPr>
          </a:p>
        </p:txBody>
      </p:sp>
    </p:spTree>
  </p:cSld>
  <p:clrMapOvr>
    <a:masterClrMapping/>
  </p:clrMapOvr>
  <p:transition>
    <p:wedg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2800" dirty="0" smtClean="0">
                <a:latin typeface="Arial Black" pitchFamily="34" charset="0"/>
              </a:rPr>
              <a:t>A. The team has to go to the market.</a:t>
            </a:r>
          </a:p>
          <a:p>
            <a:r>
              <a:rPr lang="en-US" sz="2800" dirty="0" smtClean="0">
                <a:latin typeface="Arial Black" pitchFamily="34" charset="0"/>
              </a:rPr>
              <a:t>B. The team has to compete with enthusiasm.</a:t>
            </a:r>
          </a:p>
          <a:p>
            <a:r>
              <a:rPr lang="en-US" sz="2800" dirty="0" smtClean="0">
                <a:latin typeface="Arial Black" pitchFamily="34" charset="0"/>
              </a:rPr>
              <a:t>C. The team has to win in the competition.</a:t>
            </a:r>
          </a:p>
          <a:p>
            <a:r>
              <a:rPr lang="en-US" sz="2800" dirty="0" smtClean="0">
                <a:latin typeface="Arial Black" pitchFamily="34" charset="0"/>
              </a:rPr>
              <a:t>D. The team has to cheat in the competition.</a:t>
            </a:r>
            <a:endParaRPr lang="en-US" sz="2800" dirty="0">
              <a:latin typeface="Arial Black" pitchFamily="34"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2800" dirty="0" smtClean="0">
                <a:latin typeface="Arial Black" pitchFamily="34" charset="0"/>
              </a:rPr>
              <a:t>A. The team has to go to the market.</a:t>
            </a:r>
          </a:p>
          <a:p>
            <a:r>
              <a:rPr lang="en-US" sz="2800" dirty="0" smtClean="0">
                <a:latin typeface="Arial Black" pitchFamily="34" charset="0"/>
              </a:rPr>
              <a:t>B. The team has to compete with enthusiasm.</a:t>
            </a:r>
          </a:p>
          <a:p>
            <a:r>
              <a:rPr lang="en-US" sz="2800" dirty="0" smtClean="0">
                <a:solidFill>
                  <a:srgbClr val="002060"/>
                </a:solidFill>
                <a:latin typeface="Arial Black" pitchFamily="34" charset="0"/>
              </a:rPr>
              <a:t>C. The team has to win in the competition.</a:t>
            </a:r>
          </a:p>
          <a:p>
            <a:r>
              <a:rPr lang="en-US" sz="2800" dirty="0" smtClean="0">
                <a:latin typeface="Arial Black" pitchFamily="34" charset="0"/>
              </a:rPr>
              <a:t>D. The team has to cheat in the competition.</a:t>
            </a:r>
            <a:endParaRPr lang="en-US" sz="2800" dirty="0">
              <a:latin typeface="Arial Black" pitchFamily="34"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31</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lvl="1">
              <a:buNone/>
            </a:pPr>
            <a:r>
              <a:rPr lang="en-US" sz="5400" b="1" dirty="0" smtClean="0">
                <a:latin typeface="Arial Black" pitchFamily="34" charset="0"/>
              </a:rPr>
              <a:t>	What you said does not hold water with me. What does the statement mean? </a:t>
            </a:r>
            <a:endParaRPr lang="en-US" sz="5400" b="1" dirty="0">
              <a:latin typeface="Arial Black"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5400" dirty="0" smtClean="0">
                <a:latin typeface="Arial Black" pitchFamily="34" charset="0"/>
              </a:rPr>
              <a:t>A. Unbelievable</a:t>
            </a:r>
          </a:p>
          <a:p>
            <a:r>
              <a:rPr lang="en-US" sz="5400" dirty="0" smtClean="0">
                <a:latin typeface="Arial Black" pitchFamily="34" charset="0"/>
              </a:rPr>
              <a:t>B. Understandable</a:t>
            </a:r>
          </a:p>
          <a:p>
            <a:r>
              <a:rPr lang="en-US" sz="5400" dirty="0" smtClean="0">
                <a:latin typeface="Arial Black" pitchFamily="34" charset="0"/>
              </a:rPr>
              <a:t>C. Believable</a:t>
            </a:r>
          </a:p>
          <a:p>
            <a:r>
              <a:rPr lang="en-US" sz="5400" dirty="0" smtClean="0">
                <a:latin typeface="Arial Black" pitchFamily="34" charset="0"/>
              </a:rPr>
              <a:t>D. Unimportant</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5400" dirty="0" smtClean="0">
                <a:latin typeface="Arial Black" pitchFamily="34" charset="0"/>
              </a:rPr>
              <a:t>A. Unbelievable</a:t>
            </a:r>
          </a:p>
          <a:p>
            <a:r>
              <a:rPr lang="en-US" sz="5400" dirty="0" smtClean="0">
                <a:latin typeface="Arial Black" pitchFamily="34" charset="0"/>
              </a:rPr>
              <a:t>B. Understandable</a:t>
            </a:r>
          </a:p>
          <a:p>
            <a:r>
              <a:rPr lang="en-US" sz="5400" dirty="0" smtClean="0">
                <a:latin typeface="Arial Black" pitchFamily="34" charset="0"/>
              </a:rPr>
              <a:t>C. Believable</a:t>
            </a:r>
          </a:p>
          <a:p>
            <a:r>
              <a:rPr lang="en-US" sz="5400" dirty="0" smtClean="0">
                <a:solidFill>
                  <a:srgbClr val="002060"/>
                </a:solidFill>
                <a:latin typeface="Arial Black" pitchFamily="34" charset="0"/>
              </a:rPr>
              <a:t>D. Unimportant</a:t>
            </a:r>
            <a:endParaRPr lang="en-US" sz="5400" dirty="0">
              <a:solidFill>
                <a:srgbClr val="002060"/>
              </a:solidFill>
              <a:latin typeface="Arial Black" pitchFamily="34"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32</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lvl="1">
              <a:buNone/>
            </a:pPr>
            <a:r>
              <a:rPr lang="en-US" sz="5400" b="1" dirty="0" smtClean="0">
                <a:latin typeface="Arial Black" pitchFamily="34" charset="0"/>
              </a:rPr>
              <a:t>	</a:t>
            </a:r>
            <a:r>
              <a:rPr lang="en-US" sz="6600" b="1" dirty="0" smtClean="0">
                <a:latin typeface="Arial Black" pitchFamily="34" charset="0"/>
              </a:rPr>
              <a:t>It was an overrated show, sighed </a:t>
            </a:r>
            <a:r>
              <a:rPr lang="en-US" sz="6600" b="1" dirty="0" err="1" smtClean="0">
                <a:latin typeface="Arial Black" pitchFamily="34" charset="0"/>
              </a:rPr>
              <a:t>Paks</a:t>
            </a:r>
            <a:r>
              <a:rPr lang="en-US" sz="6600" b="1" dirty="0" smtClean="0">
                <a:latin typeface="Arial Black" pitchFamily="34" charset="0"/>
              </a:rPr>
              <a:t>.</a:t>
            </a:r>
            <a:endParaRPr lang="en-US" sz="6600" b="1" dirty="0">
              <a:latin typeface="Arial Black"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228600" y="1504950"/>
            <a:ext cx="8610600" cy="3810000"/>
          </a:xfrm>
        </p:spPr>
        <p:txBody>
          <a:bodyPr>
            <a:noAutofit/>
          </a:bodyPr>
          <a:lstStyle/>
          <a:p>
            <a:r>
              <a:rPr lang="en-US" sz="3200" dirty="0" smtClean="0">
                <a:latin typeface="Arial Black" pitchFamily="34" charset="0"/>
              </a:rPr>
              <a:t>A. The show was not good.</a:t>
            </a:r>
          </a:p>
          <a:p>
            <a:r>
              <a:rPr lang="en-US" sz="3200" dirty="0" smtClean="0">
                <a:latin typeface="Arial Black" pitchFamily="34" charset="0"/>
              </a:rPr>
              <a:t>B. The show was not appreciated.</a:t>
            </a:r>
          </a:p>
          <a:p>
            <a:r>
              <a:rPr lang="en-US" sz="3200" dirty="0" smtClean="0">
                <a:latin typeface="Arial Black" pitchFamily="34" charset="0"/>
              </a:rPr>
              <a:t>C. The show was not understood.</a:t>
            </a:r>
          </a:p>
          <a:p>
            <a:r>
              <a:rPr lang="en-US" sz="3200" dirty="0" smtClean="0">
                <a:latin typeface="Arial Black" pitchFamily="34" charset="0"/>
              </a:rPr>
              <a:t>D. The show was not educational.</a:t>
            </a:r>
            <a:endParaRPr lang="en-US" sz="3200" dirty="0">
              <a:latin typeface="Arial Black" pitchFamily="34"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228600" y="1504950"/>
            <a:ext cx="8610600" cy="3810000"/>
          </a:xfrm>
        </p:spPr>
        <p:txBody>
          <a:bodyPr>
            <a:noAutofit/>
          </a:bodyPr>
          <a:lstStyle/>
          <a:p>
            <a:r>
              <a:rPr lang="en-US" sz="3200" dirty="0" smtClean="0">
                <a:solidFill>
                  <a:srgbClr val="002060"/>
                </a:solidFill>
                <a:latin typeface="Arial Black" pitchFamily="34" charset="0"/>
              </a:rPr>
              <a:t>A. The show was not good.</a:t>
            </a:r>
          </a:p>
          <a:p>
            <a:r>
              <a:rPr lang="en-US" sz="3200" dirty="0" smtClean="0">
                <a:latin typeface="Arial Black" pitchFamily="34" charset="0"/>
              </a:rPr>
              <a:t>B. The show was not appreciated.</a:t>
            </a:r>
          </a:p>
          <a:p>
            <a:r>
              <a:rPr lang="en-US" sz="3200" dirty="0" smtClean="0">
                <a:latin typeface="Arial Black" pitchFamily="34" charset="0"/>
              </a:rPr>
              <a:t>C. The show was not understood.</a:t>
            </a:r>
          </a:p>
          <a:p>
            <a:r>
              <a:rPr lang="en-US" sz="3200" dirty="0" smtClean="0">
                <a:latin typeface="Arial Black" pitchFamily="34" charset="0"/>
              </a:rPr>
              <a:t>D. The show was not educational.</a:t>
            </a:r>
            <a:endParaRPr lang="en-US" sz="3200" dirty="0">
              <a:latin typeface="Arial Black"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33</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lvl="1">
              <a:buNone/>
            </a:pPr>
            <a:r>
              <a:rPr lang="en-US" sz="4800" b="1" dirty="0" smtClean="0">
                <a:latin typeface="Arial Black" pitchFamily="34" charset="0"/>
              </a:rPr>
              <a:t>	The examination will take place a quarter after five. Aldrich should be in the venue at _____.</a:t>
            </a:r>
            <a:endParaRPr lang="en-US" sz="4800" b="1" dirty="0">
              <a:latin typeface="Arial Black"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5400" dirty="0" smtClean="0">
                <a:latin typeface="Arial Black" pitchFamily="34" charset="0"/>
              </a:rPr>
              <a:t>A. 4:45 PM</a:t>
            </a:r>
          </a:p>
          <a:p>
            <a:r>
              <a:rPr lang="en-US" sz="5400" dirty="0" smtClean="0">
                <a:latin typeface="Arial Black" pitchFamily="34" charset="0"/>
              </a:rPr>
              <a:t>B. 5:55 PM</a:t>
            </a:r>
          </a:p>
          <a:p>
            <a:r>
              <a:rPr lang="en-US" sz="5400" dirty="0" smtClean="0">
                <a:latin typeface="Arial Black" pitchFamily="34" charset="0"/>
              </a:rPr>
              <a:t>C. 5:15 PM</a:t>
            </a:r>
          </a:p>
          <a:p>
            <a:r>
              <a:rPr lang="en-US" sz="5400" dirty="0" smtClean="0">
                <a:latin typeface="Arial Black" pitchFamily="34" charset="0"/>
              </a:rPr>
              <a:t>D. 5:35 PM</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09550"/>
            <a:ext cx="7543800" cy="2590800"/>
          </a:xfrm>
        </p:spPr>
        <p:txBody>
          <a:bodyPr>
            <a:normAutofit/>
          </a:bodyPr>
          <a:lstStyle/>
          <a:p>
            <a:r>
              <a:rPr lang="en-US" sz="7200" dirty="0" smtClean="0">
                <a:latin typeface="Aharoni" pitchFamily="2" charset="-79"/>
                <a:cs typeface="Aharoni" pitchFamily="2" charset="-79"/>
              </a:rPr>
              <a:t>Let us specify</a:t>
            </a:r>
            <a:endParaRPr lang="en-US" sz="7200" dirty="0">
              <a:latin typeface="Aharoni" pitchFamily="2" charset="-79"/>
              <a:cs typeface="Aharoni" pitchFamily="2" charset="-79"/>
            </a:endParaRPr>
          </a:p>
        </p:txBody>
      </p:sp>
      <p:sp>
        <p:nvSpPr>
          <p:cNvPr id="3" name="Subtitle 2"/>
          <p:cNvSpPr>
            <a:spLocks noGrp="1"/>
          </p:cNvSpPr>
          <p:nvPr>
            <p:ph type="subTitle" idx="1"/>
          </p:nvPr>
        </p:nvSpPr>
        <p:spPr>
          <a:xfrm>
            <a:off x="457200" y="1885950"/>
            <a:ext cx="8382000" cy="2362200"/>
          </a:xfrm>
        </p:spPr>
        <p:txBody>
          <a:bodyPr>
            <a:noAutofit/>
          </a:bodyPr>
          <a:lstStyle/>
          <a:p>
            <a:pPr algn="ctr"/>
            <a:r>
              <a:rPr lang="en-US" sz="5400" dirty="0" smtClean="0"/>
              <a:t>Are you READY</a:t>
            </a:r>
            <a:r>
              <a:rPr lang="en-US" sz="7200" b="1" dirty="0" smtClean="0">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rPr>
              <a:t>?</a:t>
            </a:r>
            <a:endParaRPr lang="en-US" sz="7200" b="1" dirty="0">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p:txBody>
      </p:sp>
    </p:spTree>
  </p:cSld>
  <p:clrMapOvr>
    <a:masterClrMapping/>
  </p:clrMapOvr>
  <p:transition>
    <p:wheel spokes="3"/>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5400" dirty="0" smtClean="0">
                <a:latin typeface="Arial Black" pitchFamily="34" charset="0"/>
              </a:rPr>
              <a:t>A. 4:45 PM</a:t>
            </a:r>
          </a:p>
          <a:p>
            <a:r>
              <a:rPr lang="en-US" sz="5400" dirty="0" smtClean="0">
                <a:latin typeface="Arial Black" pitchFamily="34" charset="0"/>
              </a:rPr>
              <a:t>B. 5:55 PM</a:t>
            </a:r>
          </a:p>
          <a:p>
            <a:r>
              <a:rPr lang="en-US" sz="5400" dirty="0" smtClean="0">
                <a:solidFill>
                  <a:srgbClr val="002060"/>
                </a:solidFill>
                <a:latin typeface="Arial Black" pitchFamily="34" charset="0"/>
              </a:rPr>
              <a:t>C. 5:15 PM</a:t>
            </a:r>
          </a:p>
          <a:p>
            <a:r>
              <a:rPr lang="en-US" sz="5400" dirty="0" smtClean="0">
                <a:latin typeface="Arial Black" pitchFamily="34" charset="0"/>
              </a:rPr>
              <a:t>D. 5:35 PM</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34</a:t>
            </a:r>
            <a:endParaRPr lang="en-US" dirty="0"/>
          </a:p>
        </p:txBody>
      </p:sp>
      <p:sp>
        <p:nvSpPr>
          <p:cNvPr id="3" name="Content Placeholder 2"/>
          <p:cNvSpPr>
            <a:spLocks noGrp="1"/>
          </p:cNvSpPr>
          <p:nvPr>
            <p:ph sz="quarter" idx="13"/>
          </p:nvPr>
        </p:nvSpPr>
        <p:spPr>
          <a:xfrm>
            <a:off x="0" y="1352550"/>
            <a:ext cx="8763000" cy="3790950"/>
          </a:xfrm>
        </p:spPr>
        <p:txBody>
          <a:bodyPr>
            <a:noAutofit/>
          </a:bodyPr>
          <a:lstStyle/>
          <a:p>
            <a:pPr lvl="1">
              <a:buNone/>
            </a:pPr>
            <a:r>
              <a:rPr lang="en-US" sz="5400" b="1" dirty="0" smtClean="0">
                <a:latin typeface="Arial Black" pitchFamily="34" charset="0"/>
              </a:rPr>
              <a:t>	I don’t like SONOROUS sounds, I prefer music that is pleasing to the ears.</a:t>
            </a:r>
            <a:endParaRPr lang="en-US" sz="5400" b="1" dirty="0">
              <a:latin typeface="Arial Black" pitchFamily="34"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5400" dirty="0" smtClean="0">
                <a:latin typeface="Arial Black" pitchFamily="34" charset="0"/>
              </a:rPr>
              <a:t>A. loud</a:t>
            </a:r>
          </a:p>
          <a:p>
            <a:r>
              <a:rPr lang="en-US" sz="5400" dirty="0" smtClean="0">
                <a:latin typeface="Arial Black" pitchFamily="34" charset="0"/>
              </a:rPr>
              <a:t>B. calm</a:t>
            </a:r>
          </a:p>
          <a:p>
            <a:r>
              <a:rPr lang="en-US" sz="5400" dirty="0" smtClean="0">
                <a:latin typeface="Arial Black" pitchFamily="34" charset="0"/>
              </a:rPr>
              <a:t>C. quiet</a:t>
            </a:r>
          </a:p>
          <a:p>
            <a:r>
              <a:rPr lang="en-US" sz="5400" dirty="0" smtClean="0">
                <a:latin typeface="Arial Black" pitchFamily="34" charset="0"/>
              </a:rPr>
              <a:t>D. soft</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5400" dirty="0" smtClean="0">
                <a:solidFill>
                  <a:srgbClr val="002060"/>
                </a:solidFill>
                <a:latin typeface="Arial Black" pitchFamily="34" charset="0"/>
              </a:rPr>
              <a:t>A. loud</a:t>
            </a:r>
          </a:p>
          <a:p>
            <a:r>
              <a:rPr lang="en-US" sz="5400" dirty="0" smtClean="0">
                <a:latin typeface="Arial Black" pitchFamily="34" charset="0"/>
              </a:rPr>
              <a:t>B. calm</a:t>
            </a:r>
          </a:p>
          <a:p>
            <a:r>
              <a:rPr lang="en-US" sz="5400" dirty="0" smtClean="0">
                <a:latin typeface="Arial Black" pitchFamily="34" charset="0"/>
              </a:rPr>
              <a:t>C. quiet</a:t>
            </a:r>
          </a:p>
          <a:p>
            <a:r>
              <a:rPr lang="en-US" sz="5400" dirty="0" smtClean="0">
                <a:latin typeface="Arial Black" pitchFamily="34" charset="0"/>
              </a:rPr>
              <a:t>D. soft</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35</a:t>
            </a:r>
            <a:endParaRPr lang="en-US" dirty="0"/>
          </a:p>
        </p:txBody>
      </p:sp>
      <p:sp>
        <p:nvSpPr>
          <p:cNvPr id="3" name="Content Placeholder 2"/>
          <p:cNvSpPr>
            <a:spLocks noGrp="1"/>
          </p:cNvSpPr>
          <p:nvPr>
            <p:ph sz="quarter" idx="13"/>
          </p:nvPr>
        </p:nvSpPr>
        <p:spPr>
          <a:xfrm>
            <a:off x="0" y="1352550"/>
            <a:ext cx="8763000" cy="3790950"/>
          </a:xfrm>
        </p:spPr>
        <p:txBody>
          <a:bodyPr>
            <a:noAutofit/>
          </a:bodyPr>
          <a:lstStyle/>
          <a:p>
            <a:pPr lvl="1">
              <a:buNone/>
            </a:pPr>
            <a:r>
              <a:rPr lang="en-US" sz="3200" b="1" dirty="0" smtClean="0">
                <a:latin typeface="Arial Black" pitchFamily="34" charset="0"/>
              </a:rPr>
              <a:t>	Peter and Thomas are discussing the current economic situation. The former believes everything will be solved immediately. The latter believes otherwise. The former refers to _______.</a:t>
            </a:r>
            <a:endParaRPr lang="en-US" sz="3200" b="1" dirty="0">
              <a:latin typeface="Arial Black" pitchFamily="34"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5400" dirty="0" smtClean="0">
                <a:latin typeface="Arial Black" pitchFamily="34" charset="0"/>
              </a:rPr>
              <a:t>A. Thomas</a:t>
            </a:r>
          </a:p>
          <a:p>
            <a:r>
              <a:rPr lang="en-US" sz="5400" dirty="0" smtClean="0">
                <a:latin typeface="Arial Black" pitchFamily="34" charset="0"/>
              </a:rPr>
              <a:t>B. Peter</a:t>
            </a:r>
          </a:p>
          <a:p>
            <a:r>
              <a:rPr lang="en-US" sz="5400" dirty="0" smtClean="0">
                <a:latin typeface="Arial Black" pitchFamily="34" charset="0"/>
              </a:rPr>
              <a:t>C. both of them</a:t>
            </a:r>
          </a:p>
          <a:p>
            <a:r>
              <a:rPr lang="en-US" sz="5400" dirty="0" smtClean="0">
                <a:latin typeface="Arial Black" pitchFamily="34" charset="0"/>
              </a:rPr>
              <a:t>D. none of them</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5400" dirty="0" smtClean="0">
                <a:latin typeface="Arial Black" pitchFamily="34" charset="0"/>
              </a:rPr>
              <a:t>A. Thomas</a:t>
            </a:r>
          </a:p>
          <a:p>
            <a:r>
              <a:rPr lang="en-US" sz="5400" dirty="0" smtClean="0">
                <a:solidFill>
                  <a:srgbClr val="002060"/>
                </a:solidFill>
                <a:latin typeface="Arial Black" pitchFamily="34" charset="0"/>
              </a:rPr>
              <a:t>B. Peter</a:t>
            </a:r>
          </a:p>
          <a:p>
            <a:r>
              <a:rPr lang="en-US" sz="5400" dirty="0" smtClean="0">
                <a:latin typeface="Arial Black" pitchFamily="34" charset="0"/>
              </a:rPr>
              <a:t>C. both of them</a:t>
            </a:r>
          </a:p>
          <a:p>
            <a:r>
              <a:rPr lang="en-US" sz="5400" dirty="0" smtClean="0">
                <a:latin typeface="Arial Black" pitchFamily="34" charset="0"/>
              </a:rPr>
              <a:t>D. none of them</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685800" y="590550"/>
            <a:ext cx="8153400" cy="3790950"/>
          </a:xfrm>
        </p:spPr>
        <p:txBody>
          <a:bodyPr>
            <a:noAutofit/>
          </a:bodyPr>
          <a:lstStyle/>
          <a:p>
            <a:pPr algn="ctr"/>
            <a:r>
              <a:rPr lang="en-US" sz="7200" dirty="0" smtClean="0">
                <a:latin typeface="Gill Sans Ultra Bold" pitchFamily="34" charset="0"/>
              </a:rPr>
              <a:t>How many points did you get correctly?</a:t>
            </a:r>
            <a:endParaRPr lang="en-US" sz="7200" dirty="0">
              <a:latin typeface="Gill Sans Ultra Bold" pitchFamily="34"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515hE+f83dL._SX384_BO1,204,203,200_.jpg"/>
          <p:cNvPicPr>
            <a:picLocks noGrp="1" noChangeAspect="1"/>
          </p:cNvPicPr>
          <p:nvPr>
            <p:ph sz="quarter" idx="13"/>
          </p:nvPr>
        </p:nvPicPr>
        <p:blipFill>
          <a:blip r:embed="rId2" cstate="print"/>
          <a:stretch>
            <a:fillRect/>
          </a:stretch>
        </p:blipFill>
        <p:spPr>
          <a:xfrm>
            <a:off x="1828800" y="0"/>
            <a:ext cx="5313007" cy="4925363"/>
          </a:xfrm>
          <a:prstGeom prst="rect">
            <a:avLst/>
          </a:prstGeom>
          <a:ln>
            <a:noFill/>
          </a:ln>
          <a:effectLst>
            <a:softEdge rad="112500"/>
          </a:effectLst>
        </p:spPr>
      </p:pic>
    </p:spTree>
  </p:cSld>
  <p:clrMapOvr>
    <a:masterClrMapping/>
  </p:clrMapOvr>
  <p:transition>
    <p:zoom/>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r>
              <a:rPr lang="en-US" dirty="0" smtClean="0"/>
              <a:t>GET THE BALL ROLLING</a:t>
            </a:r>
            <a:endParaRPr lang="en-US" dirty="0"/>
          </a:p>
        </p:txBody>
      </p:sp>
      <p:sp>
        <p:nvSpPr>
          <p:cNvPr id="3" name="Title 2"/>
          <p:cNvSpPr>
            <a:spLocks noGrp="1"/>
          </p:cNvSpPr>
          <p:nvPr>
            <p:ph type="title"/>
          </p:nvPr>
        </p:nvSpPr>
        <p:spPr/>
        <p:txBody>
          <a:bodyPr>
            <a:normAutofit fontScale="90000"/>
          </a:bodyPr>
          <a:lstStyle/>
          <a:p>
            <a:r>
              <a:rPr lang="en-US" sz="6700" b="1" dirty="0" smtClean="0">
                <a:solidFill>
                  <a:schemeClr val="accent2">
                    <a:lumMod val="60000"/>
                    <a:lumOff val="40000"/>
                  </a:schemeClr>
                </a:solidFill>
                <a:effectLst>
                  <a:outerShdw blurRad="38100" dist="38100" dir="2700000" algn="tl">
                    <a:srgbClr val="000000">
                      <a:alpha val="43137"/>
                    </a:srgbClr>
                  </a:outerShdw>
                </a:effectLst>
              </a:rPr>
              <a:t>BENG (B)</a:t>
            </a:r>
            <a:r>
              <a:rPr lang="en-US" sz="6700" b="1" dirty="0" smtClean="0">
                <a:effectLst>
                  <a:outerShdw blurRad="38100" dist="38100" dir="2700000" algn="tl">
                    <a:srgbClr val="000000">
                      <a:alpha val="43137"/>
                    </a:srgbClr>
                  </a:outerShdw>
                </a:effectLst>
              </a:rPr>
              <a:t/>
            </a:r>
            <a:br>
              <a:rPr lang="en-US" sz="6700" b="1" dirty="0" smtClean="0">
                <a:effectLst>
                  <a:outerShdw blurRad="38100" dist="38100" dir="2700000" algn="tl">
                    <a:srgbClr val="000000">
                      <a:alpha val="43137"/>
                    </a:srgbClr>
                  </a:outerShdw>
                </a:effectLst>
              </a:rPr>
            </a:br>
            <a:r>
              <a:rPr lang="en-US" sz="6700" b="1" dirty="0" smtClean="0">
                <a:solidFill>
                  <a:schemeClr val="tx2">
                    <a:lumMod val="75000"/>
                  </a:schemeClr>
                </a:solidFill>
                <a:effectLst>
                  <a:outerShdw blurRad="38100" dist="38100" dir="2700000" algn="tl">
                    <a:srgbClr val="000000">
                      <a:alpha val="43137"/>
                    </a:srgbClr>
                  </a:outerShdw>
                </a:effectLst>
              </a:rPr>
              <a:t>SNAP</a:t>
            </a:r>
            <a:r>
              <a:rPr lang="en-US" sz="6700" b="1" dirty="0" smtClean="0">
                <a:effectLst>
                  <a:outerShdw blurRad="38100" dist="38100" dir="2700000" algn="tl">
                    <a:srgbClr val="000000">
                      <a:alpha val="43137"/>
                    </a:srgbClr>
                  </a:outerShdw>
                </a:effectLst>
              </a:rPr>
              <a:t> (S)</a:t>
            </a:r>
            <a:br>
              <a:rPr lang="en-US" sz="6700" b="1" dirty="0" smtClean="0">
                <a:effectLst>
                  <a:outerShdw blurRad="38100" dist="38100" dir="2700000" algn="tl">
                    <a:srgbClr val="000000">
                      <a:alpha val="43137"/>
                    </a:srgbClr>
                  </a:outerShdw>
                </a:effectLst>
              </a:rPr>
            </a:br>
            <a:r>
              <a:rPr lang="en-US" sz="6700" b="1" dirty="0" smtClean="0">
                <a:solidFill>
                  <a:srgbClr val="FFFF00"/>
                </a:solidFill>
                <a:effectLst>
                  <a:outerShdw blurRad="38100" dist="38100" dir="2700000" algn="tl">
                    <a:srgbClr val="000000">
                      <a:alpha val="43137"/>
                    </a:srgbClr>
                  </a:outerShdw>
                </a:effectLst>
              </a:rPr>
              <a:t>CLAP (C)</a:t>
            </a:r>
            <a:r>
              <a:rPr lang="en-US" sz="6700" b="1" dirty="0" smtClean="0">
                <a:effectLst>
                  <a:outerShdw blurRad="38100" dist="38100" dir="2700000" algn="tl">
                    <a:srgbClr val="000000">
                      <a:alpha val="43137"/>
                    </a:srgbClr>
                  </a:outerShdw>
                </a:effectLst>
              </a:rPr>
              <a:t/>
            </a:r>
            <a:br>
              <a:rPr lang="en-US" sz="6700" b="1" dirty="0" smtClean="0">
                <a:effectLst>
                  <a:outerShdw blurRad="38100" dist="38100" dir="2700000" algn="tl">
                    <a:srgbClr val="000000">
                      <a:alpha val="43137"/>
                    </a:srgbClr>
                  </a:outerShdw>
                </a:effectLst>
              </a:rPr>
            </a:br>
            <a:r>
              <a:rPr lang="en-US" sz="6700" b="1" dirty="0" smtClean="0">
                <a:solidFill>
                  <a:srgbClr val="FF0000"/>
                </a:solidFill>
                <a:effectLst>
                  <a:outerShdw blurRad="38100" dist="38100" dir="2700000" algn="tl">
                    <a:srgbClr val="000000">
                      <a:alpha val="43137"/>
                    </a:srgbClr>
                  </a:outerShdw>
                </a:effectLst>
              </a:rPr>
              <a:t>BE-BENG (B-B)</a:t>
            </a:r>
            <a:r>
              <a:rPr lang="en-US" dirty="0" smtClean="0"/>
              <a:t/>
            </a:r>
            <a:br>
              <a:rPr lang="en-US" dirty="0" smtClean="0"/>
            </a:br>
            <a:endParaRPr lang="en-US" dirty="0"/>
          </a:p>
        </p:txBody>
      </p:sp>
    </p:spTree>
  </p:cSld>
  <p:clrMapOvr>
    <a:masterClrMapping/>
  </p:clrMapOvr>
  <p:transition>
    <p:wedg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2057400" y="1657350"/>
            <a:ext cx="6477000" cy="2038350"/>
          </a:xfrm>
        </p:spPr>
        <p:txBody>
          <a:bodyPr>
            <a:noAutofit/>
          </a:bodyPr>
          <a:lstStyle/>
          <a:p>
            <a:r>
              <a:rPr lang="en-US" sz="9600" b="1" dirty="0" smtClean="0">
                <a:solidFill>
                  <a:schemeClr val="accent2"/>
                </a:solidFill>
                <a:effectLst>
                  <a:outerShdw blurRad="38100" dist="38100" dir="2700000" algn="tl">
                    <a:srgbClr val="000000">
                      <a:alpha val="43137"/>
                    </a:srgbClr>
                  </a:outerShdw>
                </a:effectLst>
              </a:rPr>
              <a:t>private</a:t>
            </a:r>
            <a:r>
              <a:rPr lang="en-US" sz="9600" b="1" dirty="0" smtClean="0">
                <a:effectLst>
                  <a:outerShdw blurRad="38100" dist="38100" dir="2700000" algn="tl">
                    <a:srgbClr val="000000">
                      <a:alpha val="43137"/>
                    </a:srgbClr>
                  </a:outerShdw>
                </a:effectLst>
              </a:rPr>
              <a:t> sector</a:t>
            </a:r>
            <a:endParaRPr lang="en-US" sz="96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r>
              <a:rPr lang="en-US" dirty="0" smtClean="0"/>
              <a:t>TRY THIS</a:t>
            </a:r>
            <a:endParaRPr lang="en-US" dirty="0"/>
          </a:p>
        </p:txBody>
      </p:sp>
      <p:sp>
        <p:nvSpPr>
          <p:cNvPr id="3" name="Title 2"/>
          <p:cNvSpPr>
            <a:spLocks noGrp="1"/>
          </p:cNvSpPr>
          <p:nvPr>
            <p:ph type="title"/>
          </p:nvPr>
        </p:nvSpPr>
        <p:spPr>
          <a:xfrm>
            <a:off x="152400" y="2343150"/>
            <a:ext cx="8686800" cy="2038350"/>
          </a:xfrm>
        </p:spPr>
        <p:txBody>
          <a:bodyPr>
            <a:normAutofit/>
          </a:bodyPr>
          <a:lstStyle/>
          <a:p>
            <a:r>
              <a:rPr lang="en-US" sz="4800" b="1" dirty="0" smtClean="0">
                <a:solidFill>
                  <a:schemeClr val="accent3">
                    <a:lumMod val="40000"/>
                    <a:lumOff val="60000"/>
                  </a:schemeClr>
                </a:solidFill>
              </a:rPr>
              <a:t>B</a:t>
            </a:r>
            <a:r>
              <a:rPr lang="en-US" sz="4800" b="1" dirty="0" smtClean="0"/>
              <a:t> </a:t>
            </a:r>
            <a:r>
              <a:rPr lang="en-US" sz="4800" b="1" dirty="0" smtClean="0">
                <a:solidFill>
                  <a:schemeClr val="accent1">
                    <a:lumMod val="60000"/>
                    <a:lumOff val="40000"/>
                  </a:schemeClr>
                </a:solidFill>
              </a:rPr>
              <a:t>S</a:t>
            </a:r>
            <a:r>
              <a:rPr lang="en-US" sz="4800" b="1" dirty="0" smtClean="0"/>
              <a:t> </a:t>
            </a:r>
            <a:r>
              <a:rPr lang="en-US" sz="4800" b="1" dirty="0" smtClean="0">
                <a:solidFill>
                  <a:srgbClr val="FFFF00"/>
                </a:solidFill>
              </a:rPr>
              <a:t>C</a:t>
            </a:r>
            <a:r>
              <a:rPr lang="en-US" sz="4800" b="1" dirty="0" smtClean="0"/>
              <a:t> </a:t>
            </a:r>
            <a:r>
              <a:rPr lang="en-US" sz="4800" b="1" dirty="0" smtClean="0">
                <a:solidFill>
                  <a:srgbClr val="FF0000"/>
                </a:solidFill>
              </a:rPr>
              <a:t>B-B</a:t>
            </a:r>
            <a:r>
              <a:rPr lang="en-US" sz="4800" b="1" dirty="0" smtClean="0"/>
              <a:t> </a:t>
            </a:r>
            <a:r>
              <a:rPr lang="en-US" sz="4800" b="1" dirty="0" smtClean="0">
                <a:solidFill>
                  <a:schemeClr val="accent1">
                    <a:lumMod val="60000"/>
                    <a:lumOff val="40000"/>
                  </a:schemeClr>
                </a:solidFill>
              </a:rPr>
              <a:t>S</a:t>
            </a:r>
            <a:r>
              <a:rPr lang="en-US" sz="4800" b="1" dirty="0" smtClean="0"/>
              <a:t> </a:t>
            </a:r>
            <a:r>
              <a:rPr lang="en-US" sz="4800" b="1" dirty="0" smtClean="0">
                <a:solidFill>
                  <a:srgbClr val="FFFF00"/>
                </a:solidFill>
              </a:rPr>
              <a:t>C</a:t>
            </a:r>
            <a:r>
              <a:rPr lang="en-US" sz="4800" b="1" dirty="0" smtClean="0"/>
              <a:t> </a:t>
            </a:r>
            <a:r>
              <a:rPr lang="en-US" sz="4800" b="1" dirty="0" smtClean="0">
                <a:solidFill>
                  <a:schemeClr val="accent1">
                    <a:lumMod val="60000"/>
                    <a:lumOff val="40000"/>
                  </a:schemeClr>
                </a:solidFill>
              </a:rPr>
              <a:t>S</a:t>
            </a:r>
            <a:r>
              <a:rPr lang="en-US" sz="4800" b="1" dirty="0" smtClean="0"/>
              <a:t> </a:t>
            </a:r>
            <a:r>
              <a:rPr lang="en-US" sz="4800" b="1" dirty="0" smtClean="0">
                <a:solidFill>
                  <a:schemeClr val="accent3">
                    <a:lumMod val="40000"/>
                    <a:lumOff val="60000"/>
                  </a:schemeClr>
                </a:solidFill>
              </a:rPr>
              <a:t>B</a:t>
            </a:r>
            <a:r>
              <a:rPr lang="en-US" sz="4800" b="1" dirty="0" smtClean="0"/>
              <a:t> </a:t>
            </a:r>
            <a:r>
              <a:rPr lang="en-US" sz="4800" b="1" dirty="0" smtClean="0">
                <a:solidFill>
                  <a:schemeClr val="accent1">
                    <a:lumMod val="60000"/>
                    <a:lumOff val="40000"/>
                  </a:schemeClr>
                </a:solidFill>
              </a:rPr>
              <a:t>S</a:t>
            </a:r>
            <a:r>
              <a:rPr lang="en-US" sz="4800" b="1" dirty="0" smtClean="0"/>
              <a:t> </a:t>
            </a:r>
            <a:r>
              <a:rPr lang="en-US" sz="4800" b="1" dirty="0" smtClean="0">
                <a:solidFill>
                  <a:srgbClr val="FFFF00"/>
                </a:solidFill>
              </a:rPr>
              <a:t>C</a:t>
            </a:r>
            <a:r>
              <a:rPr lang="en-US" sz="4800" b="1" dirty="0" smtClean="0"/>
              <a:t> </a:t>
            </a:r>
            <a:r>
              <a:rPr lang="en-US" sz="4800" b="1" dirty="0" smtClean="0">
                <a:solidFill>
                  <a:srgbClr val="FF0000"/>
                </a:solidFill>
              </a:rPr>
              <a:t>B-B</a:t>
            </a:r>
            <a:r>
              <a:rPr lang="en-US" sz="4800" b="1" dirty="0" smtClean="0"/>
              <a:t> </a:t>
            </a:r>
            <a:r>
              <a:rPr lang="en-US" sz="4800" b="1" dirty="0" smtClean="0">
                <a:solidFill>
                  <a:schemeClr val="accent1">
                    <a:lumMod val="60000"/>
                    <a:lumOff val="40000"/>
                  </a:schemeClr>
                </a:solidFill>
              </a:rPr>
              <a:t>S</a:t>
            </a:r>
            <a:r>
              <a:rPr lang="en-US" sz="4800" b="1" dirty="0" smtClean="0"/>
              <a:t> </a:t>
            </a:r>
            <a:r>
              <a:rPr lang="en-US" sz="4800" b="1" dirty="0" smtClean="0">
                <a:solidFill>
                  <a:srgbClr val="FFFF00"/>
                </a:solidFill>
              </a:rPr>
              <a:t>C</a:t>
            </a:r>
            <a:r>
              <a:rPr lang="en-US" sz="4800" b="1" dirty="0" smtClean="0"/>
              <a:t> </a:t>
            </a:r>
            <a:r>
              <a:rPr lang="en-US" sz="4800" b="1" dirty="0" smtClean="0">
                <a:solidFill>
                  <a:schemeClr val="accent1">
                    <a:lumMod val="60000"/>
                    <a:lumOff val="40000"/>
                  </a:schemeClr>
                </a:solidFill>
              </a:rPr>
              <a:t>S</a:t>
            </a:r>
            <a:r>
              <a:rPr lang="en-US" dirty="0" smtClean="0"/>
              <a:t/>
            </a:r>
            <a:br>
              <a:rPr lang="en-US" dirty="0" smtClean="0"/>
            </a:br>
            <a:endParaRPr lang="en-US" dirty="0"/>
          </a:p>
        </p:txBody>
      </p:sp>
    </p:spTree>
  </p:cSld>
  <p:clrMapOvr>
    <a:masterClrMapping/>
  </p:clrMapOvr>
  <p:transition>
    <p:wipe dir="u"/>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j0313970.jpg"/>
          <p:cNvPicPr>
            <a:picLocks noGrp="1" noChangeAspect="1"/>
          </p:cNvPicPr>
          <p:nvPr>
            <p:ph type="pic" sz="quarter" idx="11"/>
          </p:nvPr>
        </p:nvPicPr>
        <p:blipFill>
          <a:blip r:embed="rId3" cstate="print"/>
          <a:srcRect/>
          <a:stretch>
            <a:fillRect/>
          </a:stretch>
        </p:blipFill>
        <p:spPr/>
      </p:pic>
      <p:sp>
        <p:nvSpPr>
          <p:cNvPr id="17" name="Rectangle 16"/>
          <p:cNvSpPr>
            <a:spLocks noGrp="1"/>
          </p:cNvSpPr>
          <p:nvPr>
            <p:ph type="body" sz="quarter" idx="10"/>
          </p:nvPr>
        </p:nvSpPr>
        <p:spPr>
          <a:xfrm>
            <a:off x="685800" y="3105150"/>
            <a:ext cx="7529946" cy="1393031"/>
          </a:xfrm>
        </p:spPr>
        <p:txBody>
          <a:bodyPr/>
          <a:lstStyle/>
          <a:p>
            <a:r>
              <a:rPr lang="en-US" altLang="ko-KR" sz="6600" dirty="0" smtClean="0">
                <a:latin typeface="Arial Black" pitchFamily="34" charset="0"/>
              </a:rPr>
              <a:t>LEARN ENGLISH!</a:t>
            </a:r>
            <a:endParaRPr lang="ko-KR" sz="6600" dirty="0">
              <a:latin typeface="Arial Black" pitchFamily="34" charset="0"/>
            </a:endParaRPr>
          </a:p>
        </p:txBody>
      </p:sp>
      <p:sp>
        <p:nvSpPr>
          <p:cNvPr id="7" name="Title 6"/>
          <p:cNvSpPr>
            <a:spLocks noGrp="1"/>
          </p:cNvSpPr>
          <p:nvPr>
            <p:ph type="title"/>
          </p:nvPr>
        </p:nvSpPr>
        <p:spPr>
          <a:xfrm>
            <a:off x="381001" y="228600"/>
            <a:ext cx="8298485" cy="800100"/>
          </a:xfrm>
        </p:spPr>
        <p:txBody>
          <a:bodyPr>
            <a:normAutofit fontScale="90000"/>
          </a:bodyPr>
          <a:lstStyle/>
          <a:p>
            <a:r>
              <a:rPr lang="en-US" altLang="ko-KR" sz="5400" b="1" dirty="0" smtClean="0">
                <a:latin typeface="Aharoni" pitchFamily="2" charset="-79"/>
                <a:cs typeface="Aharoni" pitchFamily="2" charset="-79"/>
              </a:rPr>
              <a:t>Be a global teacher</a:t>
            </a:r>
            <a:endParaRPr lang="ko-KR" sz="5400" b="1" dirty="0">
              <a:latin typeface="Aharoni" pitchFamily="2" charset="-79"/>
              <a:cs typeface="Aharoni" pitchFamily="2" charset="-79"/>
            </a:endParaRPr>
          </a:p>
        </p:txBody>
      </p:sp>
    </p:spTree>
  </p:cSld>
  <p:clrMapOvr>
    <a:masterClrMapping/>
  </p:clrMapOvr>
  <p:transition>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rcRect t="12500" b="12500"/>
          <a:stretch>
            <a:fillRect/>
          </a:stretch>
        </p:blipFill>
        <p:spPr>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533400" y="1657350"/>
            <a:ext cx="8001000" cy="2038350"/>
          </a:xfrm>
        </p:spPr>
        <p:txBody>
          <a:bodyPr>
            <a:noAutofit/>
          </a:bodyPr>
          <a:lstStyle/>
          <a:p>
            <a:r>
              <a:rPr lang="en-US" sz="9600" b="1" dirty="0" smtClean="0">
                <a:solidFill>
                  <a:schemeClr val="accent1"/>
                </a:solidFill>
                <a:effectLst>
                  <a:outerShdw blurRad="38100" dist="38100" dir="2700000" algn="tl">
                    <a:srgbClr val="000000">
                      <a:alpha val="43137"/>
                    </a:srgbClr>
                  </a:outerShdw>
                </a:effectLst>
              </a:rPr>
              <a:t>Government</a:t>
            </a:r>
            <a:r>
              <a:rPr lang="en-US" sz="9600" b="1" dirty="0">
                <a:effectLst>
                  <a:outerShdw blurRad="38100" dist="38100" dir="2700000" algn="tl">
                    <a:srgbClr val="000000">
                      <a:alpha val="43137"/>
                    </a:srgbClr>
                  </a:outerShdw>
                </a:effectLst>
              </a:rPr>
              <a:t/>
            </a:r>
            <a:br>
              <a:rPr lang="en-US" sz="9600" b="1" dirty="0">
                <a:effectLst>
                  <a:outerShdw blurRad="38100" dist="38100" dir="2700000" algn="tl">
                    <a:srgbClr val="000000">
                      <a:alpha val="43137"/>
                    </a:srgbClr>
                  </a:outerShdw>
                </a:effectLst>
              </a:rPr>
            </a:br>
            <a:r>
              <a:rPr lang="en-US" sz="9600" b="1" dirty="0" smtClean="0">
                <a:effectLst>
                  <a:outerShdw blurRad="38100" dist="38100" dir="2700000" algn="tl">
                    <a:srgbClr val="000000">
                      <a:alpha val="43137"/>
                    </a:srgbClr>
                  </a:outerShdw>
                </a:effectLst>
              </a:rPr>
              <a:t>employees</a:t>
            </a:r>
            <a:endParaRPr lang="en-US" sz="96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FB_IMG_1466942847775.jpg"/>
          <p:cNvPicPr>
            <a:picLocks noGrp="1" noChangeAspect="1"/>
          </p:cNvPicPr>
          <p:nvPr>
            <p:ph type="pic" sz="quarter" idx="10"/>
          </p:nvPr>
        </p:nvPicPr>
        <p:blipFill>
          <a:blip r:embed="rId2" cstate="print"/>
          <a:stretch>
            <a:fillRect/>
          </a:stretch>
        </p:blipFill>
        <p:spPr>
          <a:xfrm>
            <a:off x="1143000" y="0"/>
            <a:ext cx="6858000" cy="51435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r>
              <a:rPr lang="en-US" dirty="0" smtClean="0"/>
              <a:t>LET US START!</a:t>
            </a:r>
            <a:endParaRPr lang="en-US" dirty="0"/>
          </a:p>
        </p:txBody>
      </p:sp>
      <p:sp>
        <p:nvSpPr>
          <p:cNvPr id="3" name="Title 2"/>
          <p:cNvSpPr>
            <a:spLocks noGrp="1"/>
          </p:cNvSpPr>
          <p:nvPr>
            <p:ph type="title"/>
          </p:nvPr>
        </p:nvSpPr>
        <p:spPr>
          <a:xfrm>
            <a:off x="609600" y="1047750"/>
            <a:ext cx="8229600" cy="3333750"/>
          </a:xfrm>
        </p:spPr>
        <p:txBody>
          <a:bodyPr>
            <a:noAutofit/>
          </a:bodyPr>
          <a:lstStyle/>
          <a:p>
            <a:pPr algn="ctr"/>
            <a:r>
              <a:rPr lang="en-US" sz="7200" b="1" dirty="0" smtClean="0">
                <a:effectLst>
                  <a:outerShdw blurRad="38100" dist="38100" dir="2700000" algn="tl">
                    <a:srgbClr val="000000">
                      <a:alpha val="43137"/>
                    </a:srgbClr>
                  </a:outerShdw>
                </a:effectLst>
              </a:rPr>
              <a:t>Things you must know in </a:t>
            </a:r>
            <a:r>
              <a:rPr lang="en-US" sz="7200" b="1" dirty="0" err="1" smtClean="0">
                <a:effectLst>
                  <a:outerShdw blurRad="38100" dist="38100" dir="2700000" algn="tl">
                    <a:srgbClr val="000000">
                      <a:alpha val="43137"/>
                    </a:srgbClr>
                  </a:outerShdw>
                </a:effectLst>
              </a:rPr>
              <a:t>english</a:t>
            </a:r>
            <a:endParaRPr lang="en-US" sz="72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685800" y="438150"/>
            <a:ext cx="8153400" cy="3943350"/>
          </a:xfrm>
        </p:spPr>
        <p:txBody>
          <a:bodyPr>
            <a:normAutofit/>
          </a:bodyPr>
          <a:lstStyle/>
          <a:p>
            <a:r>
              <a:rPr lang="en-US" sz="7200" b="1" dirty="0" smtClean="0">
                <a:effectLst>
                  <a:outerShdw blurRad="38100" dist="38100" dir="2700000" algn="tl">
                    <a:srgbClr val="000000">
                      <a:alpha val="43137"/>
                    </a:srgbClr>
                  </a:outerShdw>
                </a:effectLst>
              </a:rPr>
              <a:t>question:</a:t>
            </a:r>
            <a:r>
              <a:rPr lang="en-US" dirty="0" smtClean="0"/>
              <a:t/>
            </a:r>
            <a:br>
              <a:rPr lang="en-US" dirty="0" smtClean="0"/>
            </a:br>
            <a:r>
              <a:rPr lang="en-US" dirty="0" smtClean="0"/>
              <a:t>what subjects have you finished</a:t>
            </a:r>
            <a:r>
              <a:rPr lang="en-US" sz="4800" i="1" dirty="0" smtClean="0">
                <a:effectLst>
                  <a:outerShdw blurRad="38100" dist="38100" dir="2700000" algn="tl">
                    <a:srgbClr val="000000">
                      <a:alpha val="43137"/>
                    </a:srgbClr>
                  </a:outerShdw>
                </a:effectLst>
              </a:rPr>
              <a:t>?</a:t>
            </a:r>
            <a:endParaRPr lang="en-US" sz="4800" i="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latin typeface="Gill Sans Ultra Bold" pitchFamily="34" charset="0"/>
              </a:rPr>
              <a:t>PARTS OF SPEECH</a:t>
            </a:r>
            <a:endParaRPr lang="en-US" b="1" dirty="0">
              <a:effectLst>
                <a:outerShdw blurRad="38100" dist="38100" dir="2700000" algn="tl">
                  <a:srgbClr val="000000">
                    <a:alpha val="43137"/>
                  </a:srgbClr>
                </a:outerShdw>
              </a:effectLst>
              <a:latin typeface="Gill Sans Ultra Bold" pitchFamily="34" charset="0"/>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8 PARTS OF SPEECH.pptx</a:t>
            </a:r>
            <a:endParaRPr lang="en-US"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7200" b="1" dirty="0" smtClean="0">
                <a:effectLst>
                  <a:outerShdw blurRad="38100" dist="38100" dir="2700000" algn="tl">
                    <a:srgbClr val="000000">
                      <a:alpha val="43137"/>
                    </a:srgbClr>
                  </a:outerShdw>
                </a:effectLst>
              </a:rPr>
              <a:t>VERB TENSE</a:t>
            </a:r>
            <a:endParaRPr lang="en-US" sz="7200"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12 VERB TENSES.pptx</a:t>
            </a:r>
            <a:endParaRPr lang="en-US"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PRONOUN-ANTECEDENT</a:t>
            </a:r>
            <a:endParaRPr lang="en-US" b="1" dirty="0"/>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13 PRONOUN-ANTECEDENT AGREEMENT.ppt</a:t>
            </a:r>
            <a:endParaRPr lang="en-US"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effectLst>
                  <a:outerShdw blurRad="38100" dist="38100" dir="2700000" algn="tl">
                    <a:srgbClr val="000000">
                      <a:alpha val="43137"/>
                    </a:srgbClr>
                  </a:outerShdw>
                </a:effectLst>
              </a:rPr>
              <a:t>EXERCISE ON PRONOUN-ANTECEDENT</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14 PRONOUN-ANTECEDENT QUIZ.ppt</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effectLst>
                  <a:outerShdw blurRad="38100" dist="38100" dir="2700000" algn="tl">
                    <a:srgbClr val="000000">
                      <a:alpha val="43137"/>
                    </a:srgbClr>
                  </a:outerShdw>
                </a:effectLst>
              </a:rPr>
              <a:t>CONJUNCTIONS and PREPOSITIONS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15 KINDS OF CONJUNCTIONS and PREPOSITIONS.pptx</a:t>
            </a:r>
            <a:endParaRPr 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effectLst>
                  <a:outerShdw blurRad="38100" dist="38100" dir="2700000" algn="tl">
                    <a:srgbClr val="000000">
                      <a:alpha val="43137"/>
                    </a:srgbClr>
                  </a:outerShdw>
                </a:effectLst>
              </a:rPr>
              <a:t>PUNCTUATION MARKS and their USES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19 WRITING punctuation marks.pptx</a:t>
            </a:r>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8000" b="1" dirty="0" smtClean="0">
                <a:effectLst>
                  <a:outerShdw blurRad="38100" dist="38100" dir="2700000" algn="tl">
                    <a:srgbClr val="000000">
                      <a:alpha val="43137"/>
                    </a:srgbClr>
                  </a:outerShdw>
                </a:effectLst>
              </a:rPr>
              <a:t>SVA</a:t>
            </a:r>
            <a:endParaRPr lang="en-US" sz="8000"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10 SUBJECT-VERB AGREEMENT SIMPLIFIED.pptx</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effectLst>
                  <a:outerShdw blurRad="38100" dist="38100" dir="2700000" algn="tl">
                    <a:srgbClr val="000000">
                      <a:alpha val="43137"/>
                    </a:srgbClr>
                  </a:outerShdw>
                </a:effectLst>
              </a:rPr>
              <a:t>MISPLACED and DANGLING MODIFIERS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21 MISPLACED AND DANGLING MODIFIERS.ppt</a:t>
            </a:r>
            <a:endParaRPr 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7200" b="1" dirty="0" smtClean="0">
                <a:effectLst>
                  <a:outerShdw blurRad="38100" dist="38100" dir="2700000" algn="tl">
                    <a:srgbClr val="000000">
                      <a:alpha val="43137"/>
                    </a:srgbClr>
                  </a:outerShdw>
                </a:effectLst>
              </a:rPr>
              <a:t>Let us try this!</a:t>
            </a:r>
            <a:endParaRPr lang="en-US" sz="7200"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7 GRAMMATICAL ERRORS.pptx</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rPr>
              <a:t>Here is MORE</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24 GRAMMAR EXECISES.pptx</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762000" y="209550"/>
            <a:ext cx="7620000" cy="3562350"/>
          </a:xfrm>
        </p:spPr>
        <p:txBody>
          <a:bodyPr>
            <a:noAutofit/>
          </a:bodyPr>
          <a:lstStyle/>
          <a:p>
            <a:pPr algn="ctr"/>
            <a:r>
              <a:rPr lang="en-US" sz="6000" b="1" dirty="0" smtClean="0">
                <a:effectLst>
                  <a:outerShdw blurRad="38100" dist="38100" dir="2700000" algn="tl">
                    <a:srgbClr val="000000">
                      <a:alpha val="43137"/>
                    </a:srgbClr>
                  </a:outerShdw>
                </a:effectLst>
              </a:rPr>
              <a:t>COMMENCEMENT </a:t>
            </a:r>
            <a:br>
              <a:rPr lang="en-US" sz="6000" b="1" dirty="0" smtClean="0">
                <a:effectLst>
                  <a:outerShdw blurRad="38100" dist="38100" dir="2700000" algn="tl">
                    <a:srgbClr val="000000">
                      <a:alpha val="43137"/>
                    </a:srgbClr>
                  </a:outerShdw>
                </a:effectLst>
              </a:rPr>
            </a:br>
            <a:r>
              <a:rPr lang="en-US" sz="6000" b="1" dirty="0" smtClean="0">
                <a:effectLst>
                  <a:outerShdw blurRad="38100" dist="38100" dir="2700000" algn="tl">
                    <a:srgbClr val="000000">
                      <a:alpha val="43137"/>
                    </a:srgbClr>
                  </a:outerShdw>
                </a:effectLst>
              </a:rPr>
              <a:t>OF </a:t>
            </a:r>
            <a:br>
              <a:rPr lang="en-US" sz="6000" b="1" dirty="0" smtClean="0">
                <a:effectLst>
                  <a:outerShdw blurRad="38100" dist="38100" dir="2700000" algn="tl">
                    <a:srgbClr val="000000">
                      <a:alpha val="43137"/>
                    </a:srgbClr>
                  </a:outerShdw>
                </a:effectLst>
              </a:rPr>
            </a:br>
            <a:r>
              <a:rPr lang="en-US" sz="6000" b="1" dirty="0" smtClean="0">
                <a:effectLst>
                  <a:outerShdw blurRad="38100" dist="38100" dir="2700000" algn="tl">
                    <a:srgbClr val="000000">
                      <a:alpha val="43137"/>
                    </a:srgbClr>
                  </a:outerShdw>
                </a:effectLst>
              </a:rPr>
              <a:t>LECTURE/ REVIEW</a:t>
            </a:r>
            <a:endParaRPr lang="en-US"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20187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rPr>
              <a:t>WHICH IS WHICH?</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17 WORDS OFTEN CONFUSED.pptx</a:t>
            </a:r>
            <a:endParaRPr lang="en-US"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rPr>
              <a:t>WORDS OVERLOAD</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16 vocabulary terms.pptx</a:t>
            </a:r>
            <a:endParaRPr 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VOCABULARY ON THE GO</a:t>
            </a:r>
            <a:endParaRPr lang="en-US" b="1" dirty="0"/>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VOCABULARY TERMS.pptx</a:t>
            </a:r>
            <a:endParaRPr lang="en-US"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rPr>
              <a:t>GENERAL INFO TO KNOW</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GENERAL ENGLISH.pptx</a:t>
            </a:r>
            <a:endParaRPr lang="en-US"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rPr>
              <a:t>CHECK-UP</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20 IELTS SPELLING.pptx</a:t>
            </a:r>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8000" b="1" dirty="0" smtClean="0"/>
              <a:t>LITERATURE</a:t>
            </a:r>
            <a:endParaRPr lang="en-US" sz="8000" b="1" dirty="0"/>
          </a:p>
        </p:txBody>
      </p:sp>
      <p:sp>
        <p:nvSpPr>
          <p:cNvPr id="3" name="Content Placeholder 2"/>
          <p:cNvSpPr>
            <a:spLocks noGrp="1"/>
          </p:cNvSpPr>
          <p:nvPr>
            <p:ph sz="quarter" idx="13"/>
          </p:nvPr>
        </p:nvSpPr>
        <p:spPr/>
        <p:txBody>
          <a:bodyPr/>
          <a:lstStyle/>
          <a:p>
            <a:r>
              <a:rPr lang="en-US" dirty="0" smtClean="0">
                <a:hlinkClick r:id="rId2" action="ppaction://hlinkpres?slideindex=1&amp;slidetitle="/>
              </a:rPr>
              <a:t>LITERATURE CONCEPTS.pptx</a:t>
            </a:r>
            <a:endParaRPr lang="en-US"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dirty="0"/>
          </a:p>
        </p:txBody>
      </p:sp>
      <p:sp>
        <p:nvSpPr>
          <p:cNvPr id="3" name="Title 2"/>
          <p:cNvSpPr>
            <a:spLocks noGrp="1"/>
          </p:cNvSpPr>
          <p:nvPr>
            <p:ph type="title"/>
          </p:nvPr>
        </p:nvSpPr>
        <p:spPr>
          <a:xfrm>
            <a:off x="1600200" y="2343150"/>
            <a:ext cx="7239000" cy="2038350"/>
          </a:xfrm>
        </p:spPr>
        <p:txBody>
          <a:bodyPr>
            <a:noAutofit/>
          </a:bodyPr>
          <a:lstStyle/>
          <a:p>
            <a:r>
              <a:rPr lang="en-US" sz="7200" dirty="0" smtClean="0">
                <a:latin typeface="Rockwell Extra Bold" pitchFamily="18" charset="0"/>
              </a:rPr>
              <a:t>Remember </a:t>
            </a:r>
            <a:r>
              <a:rPr lang="en-US" sz="7200" dirty="0" err="1" smtClean="0">
                <a:latin typeface="Rockwell Extra Bold" pitchFamily="18" charset="0"/>
              </a:rPr>
              <a:t>thOSE</a:t>
            </a:r>
            <a:r>
              <a:rPr lang="en-US" sz="7200" dirty="0" smtClean="0">
                <a:latin typeface="Rockwell Extra Bold" pitchFamily="18" charset="0"/>
              </a:rPr>
              <a:t>…</a:t>
            </a:r>
            <a:endParaRPr lang="en-US" sz="7200" dirty="0">
              <a:latin typeface="Rockwell Extra Bold" pitchFamily="18" charset="0"/>
            </a:endParaRPr>
          </a:p>
        </p:txBody>
      </p:sp>
    </p:spTree>
  </p:cSld>
  <p:clrMapOvr>
    <a:masterClrMapping/>
  </p:clrMapOvr>
  <p:transition>
    <p:pull dir="rd"/>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1524000" y="1352550"/>
            <a:ext cx="6477000" cy="2038350"/>
          </a:xfrm>
        </p:spPr>
        <p:txBody>
          <a:bodyPr>
            <a:normAutofit fontScale="90000"/>
          </a:bodyPr>
          <a:lstStyle/>
          <a:p>
            <a:pPr algn="ctr"/>
            <a:r>
              <a:rPr lang="en-US" sz="9600" dirty="0" smtClean="0">
                <a:latin typeface="Cooper Black" pitchFamily="18" charset="0"/>
              </a:rPr>
              <a:t>Post-test</a:t>
            </a:r>
            <a:endParaRPr lang="en-US" sz="9600" dirty="0">
              <a:latin typeface="Cooper Black" pitchFamily="18"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a:t>
            </a:r>
            <a:endParaRPr lang="en-US" dirty="0"/>
          </a:p>
        </p:txBody>
      </p:sp>
      <p:sp>
        <p:nvSpPr>
          <p:cNvPr id="3" name="Content Placeholder 2"/>
          <p:cNvSpPr>
            <a:spLocks noGrp="1"/>
          </p:cNvSpPr>
          <p:nvPr>
            <p:ph sz="quarter" idx="13"/>
          </p:nvPr>
        </p:nvSpPr>
        <p:spPr>
          <a:xfrm>
            <a:off x="304800" y="1352550"/>
            <a:ext cx="8382000" cy="3581400"/>
          </a:xfrm>
        </p:spPr>
        <p:txBody>
          <a:bodyPr>
            <a:normAutofit lnSpcReduction="10000"/>
          </a:bodyPr>
          <a:lstStyle/>
          <a:p>
            <a:r>
              <a:rPr lang="en-US" sz="4000" dirty="0" smtClean="0">
                <a:latin typeface="Cooper Black" pitchFamily="18" charset="0"/>
              </a:rPr>
              <a:t>Determine which may be the best order in which the sentences should be arranged to result in a well organized paragraph. Encircle the letter of the correct answer.</a:t>
            </a:r>
          </a:p>
          <a:p>
            <a:pPr>
              <a:buNone/>
            </a:pPr>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a:t>
            </a:r>
            <a:endParaRPr lang="en-US" dirty="0"/>
          </a:p>
        </p:txBody>
      </p:sp>
      <p:sp>
        <p:nvSpPr>
          <p:cNvPr id="3" name="Content Placeholder 2"/>
          <p:cNvSpPr>
            <a:spLocks noGrp="1"/>
          </p:cNvSpPr>
          <p:nvPr>
            <p:ph sz="quarter" idx="13"/>
          </p:nvPr>
        </p:nvSpPr>
        <p:spPr>
          <a:xfrm>
            <a:off x="228600" y="1352550"/>
            <a:ext cx="8534400" cy="3790950"/>
          </a:xfrm>
        </p:spPr>
        <p:txBody>
          <a:bodyPr>
            <a:normAutofit fontScale="70000" lnSpcReduction="20000"/>
          </a:bodyPr>
          <a:lstStyle/>
          <a:p>
            <a:r>
              <a:rPr lang="en-US" b="1" dirty="0" smtClean="0">
                <a:latin typeface="Cooper Black" pitchFamily="18" charset="0"/>
              </a:rPr>
              <a:t>A. Now, we shall do everything we can to enforce this law.</a:t>
            </a:r>
          </a:p>
          <a:p>
            <a:r>
              <a:rPr lang="en-US" b="1" dirty="0" smtClean="0">
                <a:latin typeface="Cooper Black" pitchFamily="18" charset="0"/>
              </a:rPr>
              <a:t>B. In the struggle against crime, government and people should join hands.</a:t>
            </a:r>
          </a:p>
          <a:p>
            <a:r>
              <a:rPr lang="en-US" b="1" dirty="0" smtClean="0">
                <a:latin typeface="Cooper Black" pitchFamily="18" charset="0"/>
              </a:rPr>
              <a:t>C. Republic Act 7659, the death penalty law is government’s response against cruelty and heartlessness. </a:t>
            </a:r>
          </a:p>
          <a:p>
            <a:r>
              <a:rPr lang="en-US" b="1" dirty="0" smtClean="0">
                <a:latin typeface="Cooper Black" pitchFamily="18" charset="0"/>
              </a:rPr>
              <a:t>D. The law’s main objective is not retribution but reform and rehabilitation of offenders and would-be offenders.</a:t>
            </a:r>
          </a:p>
          <a:p>
            <a:r>
              <a:rPr lang="en-US" b="1" dirty="0" smtClean="0">
                <a:latin typeface="Cooper Black" pitchFamily="18" charset="0"/>
              </a:rPr>
              <a:t> E. All countries in the world are presently siege by violent crime.</a:t>
            </a:r>
          </a:p>
          <a:p>
            <a:endParaRPr lang="en-US" dirty="0" smtClean="0"/>
          </a:p>
          <a:p>
            <a:r>
              <a:rPr lang="en-US" dirty="0" smtClean="0"/>
              <a:t>a. CEBAD     b. EBCDA   c. CEDAB    d. ACEBD    e. CBEDA</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714750"/>
            <a:ext cx="9144000" cy="685800"/>
          </a:xfrm>
        </p:spPr>
        <p:txBody>
          <a:bodyPr>
            <a:noAutofit/>
          </a:bodyPr>
          <a:lstStyle/>
          <a:p>
            <a:r>
              <a:rPr lang="en-US" sz="5400" b="1" dirty="0" smtClean="0"/>
              <a:t>Your</a:t>
            </a:r>
            <a:br>
              <a:rPr lang="en-US" sz="5400" b="1" dirty="0" smtClean="0"/>
            </a:br>
            <a:r>
              <a:rPr lang="en-US" sz="5400" b="1" dirty="0" smtClean="0"/>
              <a:t> ULTIMATE </a:t>
            </a:r>
            <a:br>
              <a:rPr lang="en-US" sz="5400" b="1" dirty="0" smtClean="0"/>
            </a:br>
            <a:r>
              <a:rPr lang="en-US" sz="5400" b="1" dirty="0" smtClean="0"/>
              <a:t>GOAL</a:t>
            </a:r>
            <a:endParaRPr lang="en-US" sz="5400" b="1" dirty="0"/>
          </a:p>
        </p:txBody>
      </p:sp>
      <p:pic>
        <p:nvPicPr>
          <p:cNvPr id="5" name="Content Placeholder 3" descr="IMG_20150122_104852.jpg"/>
          <p:cNvPicPr>
            <a:picLocks noGrp="1" noChangeAspect="1"/>
          </p:cNvPicPr>
          <p:nvPr>
            <p:ph idx="1"/>
          </p:nvPr>
        </p:nvPicPr>
        <p:blipFill>
          <a:blip r:embed="rId2" cstate="print"/>
          <a:stretch>
            <a:fillRect/>
          </a:stretch>
        </p:blipFill>
        <p:spPr>
          <a:xfrm>
            <a:off x="3581400" y="81479"/>
            <a:ext cx="5029200" cy="5029200"/>
          </a:xfrm>
          <a:prstGeom prst="rect">
            <a:avLst/>
          </a:prstGeom>
          <a:ln>
            <a:noFill/>
          </a:ln>
          <a:effectLst>
            <a:softEdge rad="112500"/>
          </a:effectLst>
        </p:spPr>
      </p:pic>
    </p:spTree>
  </p:cSld>
  <p:clrMapOvr>
    <a:masterClrMapping/>
  </p:clrMapOvr>
  <p:transition>
    <p:plus/>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2</a:t>
            </a:r>
            <a:r>
              <a:rPr lang="en-US" dirty="0" smtClean="0"/>
              <a:t> and 3</a:t>
            </a:r>
            <a:endParaRPr lang="en-US" dirty="0"/>
          </a:p>
        </p:txBody>
      </p:sp>
      <p:sp>
        <p:nvSpPr>
          <p:cNvPr id="3" name="Content Placeholder 2"/>
          <p:cNvSpPr>
            <a:spLocks noGrp="1"/>
          </p:cNvSpPr>
          <p:nvPr>
            <p:ph sz="quarter" idx="13"/>
          </p:nvPr>
        </p:nvSpPr>
        <p:spPr/>
        <p:txBody>
          <a:bodyPr>
            <a:normAutofit fontScale="92500" lnSpcReduction="10000"/>
          </a:bodyPr>
          <a:lstStyle/>
          <a:p>
            <a:r>
              <a:rPr lang="en-US" sz="4800" b="1" dirty="0" smtClean="0">
                <a:effectLst>
                  <a:outerShdw blurRad="38100" dist="38100" dir="2700000" algn="tl">
                    <a:srgbClr val="000000">
                      <a:alpha val="43137"/>
                    </a:srgbClr>
                  </a:outerShdw>
                </a:effectLst>
              </a:rPr>
              <a:t>If there is an error, choose the letter of the </a:t>
            </a:r>
            <a:r>
              <a:rPr lang="en-US" sz="4800" b="1" u="sng" dirty="0" smtClean="0">
                <a:effectLst>
                  <a:outerShdw blurRad="38100" dist="38100" dir="2700000" algn="tl">
                    <a:srgbClr val="000000">
                      <a:alpha val="43137"/>
                    </a:srgbClr>
                  </a:outerShdw>
                </a:effectLst>
              </a:rPr>
              <a:t>underlined part </a:t>
            </a:r>
            <a:r>
              <a:rPr lang="en-US" sz="4800" b="1" dirty="0" smtClean="0">
                <a:effectLst>
                  <a:outerShdw blurRad="38100" dist="38100" dir="2700000" algn="tl">
                    <a:srgbClr val="000000">
                      <a:alpha val="43137"/>
                    </a:srgbClr>
                  </a:outerShdw>
                </a:effectLst>
              </a:rPr>
              <a:t>that must be changed to make the sentence correct. If there is no error, choose letter E.</a:t>
            </a:r>
          </a:p>
          <a:p>
            <a:endParaRPr 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2</a:t>
            </a:r>
          </a:p>
        </p:txBody>
      </p:sp>
      <p:sp>
        <p:nvSpPr>
          <p:cNvPr id="3" name="Content Placeholder 2"/>
          <p:cNvSpPr>
            <a:spLocks noGrp="1"/>
          </p:cNvSpPr>
          <p:nvPr>
            <p:ph sz="quarter" idx="13"/>
          </p:nvPr>
        </p:nvSpPr>
        <p:spPr>
          <a:xfrm>
            <a:off x="228600" y="1352550"/>
            <a:ext cx="8686800" cy="3276600"/>
          </a:xfrm>
        </p:spPr>
        <p:txBody>
          <a:bodyPr>
            <a:noAutofit/>
          </a:bodyPr>
          <a:lstStyle/>
          <a:p>
            <a:pPr marL="0" marR="0" algn="just">
              <a:lnSpc>
                <a:spcPct val="115000"/>
              </a:lnSpc>
              <a:spcBef>
                <a:spcPts val="0"/>
              </a:spcBef>
              <a:spcAft>
                <a:spcPts val="0"/>
              </a:spcAft>
              <a:buNone/>
            </a:pPr>
            <a:r>
              <a:rPr lang="en-US" sz="2000" dirty="0" smtClean="0">
                <a:latin typeface="Arial"/>
                <a:ea typeface="Calibri"/>
                <a:cs typeface="Times New Roman"/>
              </a:rPr>
              <a:t>The </a:t>
            </a:r>
            <a:r>
              <a:rPr lang="en-US" sz="2000" u="sng" dirty="0" smtClean="0">
                <a:latin typeface="Arial"/>
                <a:ea typeface="Calibri"/>
                <a:cs typeface="Times New Roman"/>
              </a:rPr>
              <a:t>recent</a:t>
            </a:r>
            <a:r>
              <a:rPr lang="en-US" sz="2000" dirty="0" smtClean="0">
                <a:latin typeface="Arial"/>
                <a:ea typeface="Calibri"/>
                <a:cs typeface="Times New Roman"/>
              </a:rPr>
              <a:t> establishment of “Crime Busters” officially</a:t>
            </a:r>
          </a:p>
          <a:p>
            <a:pPr marL="0" marR="0" algn="just">
              <a:lnSpc>
                <a:spcPct val="115000"/>
              </a:lnSpc>
              <a:spcBef>
                <a:spcPts val="0"/>
              </a:spcBef>
              <a:spcAft>
                <a:spcPts val="0"/>
              </a:spcAft>
              <a:buNone/>
            </a:pPr>
            <a:r>
              <a:rPr lang="en-US" sz="2000" dirty="0" smtClean="0">
                <a:latin typeface="Arial"/>
                <a:ea typeface="Calibri"/>
                <a:cs typeface="Times New Roman"/>
              </a:rPr>
              <a:t>	   A</a:t>
            </a:r>
          </a:p>
          <a:p>
            <a:pPr marL="0" marR="0" algn="just">
              <a:lnSpc>
                <a:spcPct val="115000"/>
              </a:lnSpc>
              <a:spcBef>
                <a:spcPts val="0"/>
              </a:spcBef>
              <a:spcAft>
                <a:spcPts val="0"/>
              </a:spcAft>
              <a:buNone/>
            </a:pPr>
            <a:r>
              <a:rPr lang="en-US" sz="2000" dirty="0" smtClean="0">
                <a:latin typeface="Arial"/>
                <a:ea typeface="Calibri"/>
                <a:cs typeface="Times New Roman"/>
              </a:rPr>
              <a:t> sanctioned neighborhood block watching groups, </a:t>
            </a:r>
            <a:r>
              <a:rPr lang="en-US" sz="2000" u="sng" dirty="0" smtClean="0">
                <a:latin typeface="Arial"/>
                <a:ea typeface="Calibri"/>
                <a:cs typeface="Times New Roman"/>
              </a:rPr>
              <a:t>has</a:t>
            </a:r>
          </a:p>
          <a:p>
            <a:pPr marL="0" marR="0" algn="just">
              <a:lnSpc>
                <a:spcPct val="115000"/>
              </a:lnSpc>
              <a:spcBef>
                <a:spcPts val="0"/>
              </a:spcBef>
              <a:spcAft>
                <a:spcPts val="0"/>
              </a:spcAft>
              <a:buNone/>
            </a:pPr>
            <a:r>
              <a:rPr lang="en-US" sz="2000" dirty="0" smtClean="0">
                <a:latin typeface="Arial"/>
                <a:ea typeface="Calibri"/>
                <a:cs typeface="Times New Roman"/>
              </a:rPr>
              <a:t>						     B</a:t>
            </a:r>
            <a:endParaRPr lang="en-US" sz="2000" u="sng" dirty="0" smtClean="0">
              <a:latin typeface="Arial"/>
              <a:ea typeface="Calibri"/>
              <a:cs typeface="Times New Roman"/>
            </a:endParaRPr>
          </a:p>
          <a:p>
            <a:pPr marL="0" marR="0" algn="just">
              <a:lnSpc>
                <a:spcPct val="115000"/>
              </a:lnSpc>
              <a:spcBef>
                <a:spcPts val="0"/>
              </a:spcBef>
              <a:spcAft>
                <a:spcPts val="0"/>
              </a:spcAft>
              <a:buNone/>
            </a:pPr>
            <a:r>
              <a:rPr lang="en-US" sz="2000" dirty="0" smtClean="0">
                <a:latin typeface="Arial"/>
                <a:ea typeface="Calibri"/>
                <a:cs typeface="Times New Roman"/>
              </a:rPr>
              <a:t> </a:t>
            </a:r>
            <a:r>
              <a:rPr lang="en-US" sz="2000" u="sng" dirty="0" smtClean="0">
                <a:latin typeface="Arial"/>
                <a:ea typeface="Calibri"/>
                <a:cs typeface="Times New Roman"/>
              </a:rPr>
              <a:t>dramatic</a:t>
            </a:r>
            <a:r>
              <a:rPr lang="en-US" sz="2000" dirty="0" smtClean="0">
                <a:latin typeface="Arial"/>
                <a:ea typeface="Calibri"/>
                <a:cs typeface="Times New Roman"/>
              </a:rPr>
              <a:t> improved relations </a:t>
            </a:r>
            <a:r>
              <a:rPr lang="en-US" sz="2000" u="sng" dirty="0" smtClean="0">
                <a:latin typeface="Arial"/>
                <a:ea typeface="Calibri"/>
                <a:cs typeface="Times New Roman"/>
              </a:rPr>
              <a:t>between</a:t>
            </a:r>
            <a:r>
              <a:rPr lang="en-US" sz="2000" dirty="0" smtClean="0">
                <a:latin typeface="Arial"/>
                <a:ea typeface="Calibri"/>
                <a:cs typeface="Times New Roman"/>
              </a:rPr>
              <a:t> citizens and police.</a:t>
            </a:r>
            <a:endParaRPr lang="en-US" sz="2000" dirty="0" smtClean="0">
              <a:latin typeface="Calibri"/>
              <a:ea typeface="Calibri"/>
              <a:cs typeface="Times New Roman"/>
            </a:endParaRPr>
          </a:p>
          <a:p>
            <a:pPr marL="0" marR="0" algn="just">
              <a:lnSpc>
                <a:spcPct val="115000"/>
              </a:lnSpc>
              <a:spcBef>
                <a:spcPts val="0"/>
              </a:spcBef>
              <a:spcAft>
                <a:spcPts val="0"/>
              </a:spcAft>
              <a:buNone/>
            </a:pPr>
            <a:r>
              <a:rPr lang="en-US" sz="2000" dirty="0" smtClean="0">
                <a:latin typeface="Arial"/>
                <a:ea typeface="Calibri"/>
                <a:cs typeface="Times New Roman"/>
              </a:rPr>
              <a:t>      C				D</a:t>
            </a:r>
          </a:p>
          <a:p>
            <a:pPr marL="0" marR="0" algn="just">
              <a:lnSpc>
                <a:spcPct val="115000"/>
              </a:lnSpc>
              <a:spcBef>
                <a:spcPts val="0"/>
              </a:spcBef>
              <a:spcAft>
                <a:spcPts val="0"/>
              </a:spcAft>
              <a:buNone/>
            </a:pPr>
            <a:endParaRPr lang="en-US" sz="2000" dirty="0" smtClean="0">
              <a:latin typeface="Calibri"/>
              <a:ea typeface="Calibri"/>
              <a:cs typeface="Times New Roman"/>
            </a:endParaRPr>
          </a:p>
          <a:p>
            <a:pPr marL="0" marR="0" algn="just">
              <a:lnSpc>
                <a:spcPct val="115000"/>
              </a:lnSpc>
              <a:spcBef>
                <a:spcPts val="0"/>
              </a:spcBef>
              <a:spcAft>
                <a:spcPts val="0"/>
              </a:spcAft>
              <a:buNone/>
            </a:pPr>
            <a:r>
              <a:rPr lang="en-US" sz="2000" u="sng" dirty="0" smtClean="0">
                <a:latin typeface="Arial"/>
                <a:ea typeface="Calibri"/>
                <a:cs typeface="Times New Roman"/>
              </a:rPr>
              <a:t>No error</a:t>
            </a:r>
            <a:endParaRPr lang="en-US" sz="2000" dirty="0" smtClean="0">
              <a:latin typeface="Calibri"/>
              <a:ea typeface="Calibri"/>
              <a:cs typeface="Times New Roman"/>
            </a:endParaRPr>
          </a:p>
          <a:p>
            <a:pPr marL="0" marR="0" algn="just">
              <a:lnSpc>
                <a:spcPct val="115000"/>
              </a:lnSpc>
              <a:spcBef>
                <a:spcPts val="0"/>
              </a:spcBef>
              <a:spcAft>
                <a:spcPts val="0"/>
              </a:spcAft>
              <a:buNone/>
            </a:pPr>
            <a:r>
              <a:rPr lang="en-US" sz="2000" dirty="0" smtClean="0">
                <a:latin typeface="Calibri"/>
                <a:ea typeface="Calibri"/>
                <a:cs typeface="Times New Roman"/>
              </a:rPr>
              <a:t>        </a:t>
            </a:r>
            <a:r>
              <a:rPr lang="en-US" sz="2000" dirty="0" smtClean="0">
                <a:latin typeface="Arial"/>
                <a:ea typeface="Calibri"/>
              </a:rPr>
              <a:t>E </a:t>
            </a:r>
            <a:endParaRPr lang="en-US" sz="20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3</a:t>
            </a:r>
            <a:endParaRPr lang="en-US" dirty="0"/>
          </a:p>
        </p:txBody>
      </p:sp>
      <p:sp>
        <p:nvSpPr>
          <p:cNvPr id="3" name="Content Placeholder 2"/>
          <p:cNvSpPr>
            <a:spLocks noGrp="1"/>
          </p:cNvSpPr>
          <p:nvPr>
            <p:ph sz="quarter" idx="13"/>
          </p:nvPr>
        </p:nvSpPr>
        <p:spPr/>
        <p:txBody>
          <a:bodyPr>
            <a:normAutofit fontScale="92500"/>
          </a:bodyPr>
          <a:lstStyle/>
          <a:p>
            <a:pPr>
              <a:buNone/>
            </a:pPr>
            <a:r>
              <a:rPr lang="en-US" dirty="0" smtClean="0"/>
              <a:t>The effort to </a:t>
            </a:r>
            <a:r>
              <a:rPr lang="en-US" u="sng" dirty="0" smtClean="0"/>
              <a:t>create appropriate</a:t>
            </a:r>
            <a:r>
              <a:rPr lang="en-US" dirty="0" smtClean="0"/>
              <a:t> theatrical effects </a:t>
            </a:r>
            <a:r>
              <a:rPr lang="en-US" u="sng" dirty="0" smtClean="0"/>
              <a:t>often </a:t>
            </a:r>
          </a:p>
          <a:p>
            <a:pPr>
              <a:buNone/>
            </a:pPr>
            <a:r>
              <a:rPr lang="en-US" dirty="0" smtClean="0"/>
              <a:t>				    A					B</a:t>
            </a:r>
          </a:p>
          <a:p>
            <a:pPr>
              <a:buNone/>
            </a:pPr>
            <a:r>
              <a:rPr lang="en-US" u="sng" dirty="0" smtClean="0"/>
              <a:t> result </a:t>
            </a:r>
            <a:r>
              <a:rPr lang="en-US" dirty="0" smtClean="0"/>
              <a:t>in settings that cannot </a:t>
            </a:r>
          </a:p>
          <a:p>
            <a:pPr>
              <a:buNone/>
            </a:pPr>
            <a:r>
              <a:rPr lang="en-US" dirty="0" smtClean="0"/>
              <a:t>	        </a:t>
            </a:r>
          </a:p>
          <a:p>
            <a:pPr>
              <a:buNone/>
            </a:pPr>
            <a:r>
              <a:rPr lang="en-US" dirty="0" smtClean="0"/>
              <a:t>be </a:t>
            </a:r>
            <a:r>
              <a:rPr lang="en-US" u="sng" dirty="0" smtClean="0"/>
              <a:t>effective</a:t>
            </a:r>
            <a:r>
              <a:rPr lang="en-US" dirty="0" smtClean="0"/>
              <a:t> without an imaginative </a:t>
            </a:r>
            <a:r>
              <a:rPr lang="en-US" u="sng" dirty="0" smtClean="0"/>
              <a:t>lighting</a:t>
            </a:r>
            <a:r>
              <a:rPr lang="en-US" dirty="0" smtClean="0"/>
              <a:t> crew. </a:t>
            </a:r>
            <a:r>
              <a:rPr lang="en-US" u="sng" dirty="0" smtClean="0"/>
              <a:t>No error</a:t>
            </a:r>
            <a:endParaRPr lang="en-US" dirty="0" smtClean="0"/>
          </a:p>
          <a:p>
            <a:pPr>
              <a:buNone/>
            </a:pPr>
            <a:r>
              <a:rPr lang="en-US" dirty="0" smtClean="0"/>
              <a:t>         C      					D		E</a:t>
            </a:r>
          </a:p>
          <a:p>
            <a:endParaRPr lang="en-US"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4</a:t>
            </a:r>
            <a:endParaRPr lang="en-US" dirty="0"/>
          </a:p>
        </p:txBody>
      </p:sp>
      <p:sp>
        <p:nvSpPr>
          <p:cNvPr id="3" name="Content Placeholder 2"/>
          <p:cNvSpPr>
            <a:spLocks noGrp="1"/>
          </p:cNvSpPr>
          <p:nvPr>
            <p:ph sz="quarter" idx="13"/>
          </p:nvPr>
        </p:nvSpPr>
        <p:spPr>
          <a:xfrm>
            <a:off x="228600" y="1276350"/>
            <a:ext cx="8534400" cy="3276600"/>
          </a:xfrm>
        </p:spPr>
        <p:txBody>
          <a:bodyPr>
            <a:normAutofit fontScale="92500"/>
          </a:bodyPr>
          <a:lstStyle/>
          <a:p>
            <a:r>
              <a:rPr lang="en-PH" sz="3900" b="1" dirty="0" smtClean="0"/>
              <a:t>The doctor recommended eating healthier meals and _______________.</a:t>
            </a:r>
          </a:p>
          <a:p>
            <a:pPr>
              <a:buNone/>
            </a:pPr>
            <a:endParaRPr lang="en-US" sz="4000" dirty="0" smtClean="0"/>
          </a:p>
          <a:p>
            <a:pPr>
              <a:buNone/>
            </a:pPr>
            <a:r>
              <a:rPr lang="en-PH" sz="4000" dirty="0" smtClean="0"/>
              <a:t>a. to do exercise		c. exercise</a:t>
            </a:r>
            <a:endParaRPr lang="en-US" sz="4000" dirty="0" smtClean="0"/>
          </a:p>
          <a:p>
            <a:pPr>
              <a:buNone/>
            </a:pPr>
            <a:r>
              <a:rPr lang="en-PH" sz="4000" dirty="0" smtClean="0"/>
              <a:t>b. doing exercise		d. to exercise</a:t>
            </a:r>
            <a:endParaRPr lang="en-US" sz="4000" dirty="0" smtClean="0"/>
          </a:p>
          <a:p>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5</a:t>
            </a:r>
            <a:endParaRPr lang="en-US" dirty="0"/>
          </a:p>
        </p:txBody>
      </p:sp>
      <p:sp>
        <p:nvSpPr>
          <p:cNvPr id="3" name="Content Placeholder 2"/>
          <p:cNvSpPr>
            <a:spLocks noGrp="1"/>
          </p:cNvSpPr>
          <p:nvPr>
            <p:ph sz="quarter" idx="13"/>
          </p:nvPr>
        </p:nvSpPr>
        <p:spPr/>
        <p:txBody>
          <a:bodyPr>
            <a:normAutofit fontScale="70000" lnSpcReduction="20000"/>
          </a:bodyPr>
          <a:lstStyle/>
          <a:p>
            <a:r>
              <a:rPr lang="en-US" sz="7700" dirty="0" smtClean="0"/>
              <a:t>These patients are facing _______ death.</a:t>
            </a:r>
          </a:p>
          <a:p>
            <a:pPr>
              <a:buNone/>
            </a:pPr>
            <a:endParaRPr lang="en-US" sz="7700" dirty="0" smtClean="0"/>
          </a:p>
          <a:p>
            <a:pPr>
              <a:buNone/>
            </a:pPr>
            <a:r>
              <a:rPr lang="en-US" sz="5400" dirty="0" smtClean="0"/>
              <a:t>A. eminent         		    C. imminent</a:t>
            </a:r>
          </a:p>
          <a:p>
            <a:pPr>
              <a:buNone/>
            </a:pPr>
            <a:r>
              <a:rPr lang="en-US" sz="5400" dirty="0" smtClean="0"/>
              <a:t>B. Eminence            	    D. Imminence</a:t>
            </a:r>
          </a:p>
          <a:p>
            <a:endParaRPr 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6</a:t>
            </a:r>
            <a:endParaRPr lang="en-US" dirty="0"/>
          </a:p>
        </p:txBody>
      </p:sp>
      <p:sp>
        <p:nvSpPr>
          <p:cNvPr id="3" name="Content Placeholder 2"/>
          <p:cNvSpPr>
            <a:spLocks noGrp="1"/>
          </p:cNvSpPr>
          <p:nvPr>
            <p:ph sz="quarter" idx="13"/>
          </p:nvPr>
        </p:nvSpPr>
        <p:spPr>
          <a:xfrm>
            <a:off x="152400" y="1352550"/>
            <a:ext cx="8610600" cy="3657600"/>
          </a:xfrm>
        </p:spPr>
        <p:txBody>
          <a:bodyPr>
            <a:normAutofit fontScale="92500" lnSpcReduction="20000"/>
          </a:bodyPr>
          <a:lstStyle/>
          <a:p>
            <a:pPr algn="ctr"/>
            <a:r>
              <a:rPr lang="en-US" sz="4000" b="1" dirty="0" smtClean="0"/>
              <a:t>There are times when we are forced to do things against our own </a:t>
            </a:r>
            <a:r>
              <a:rPr lang="en-US" sz="4000" b="1" u="sng" dirty="0" smtClean="0"/>
              <a:t>volitions</a:t>
            </a:r>
            <a:r>
              <a:rPr lang="en-US" sz="4000" b="1" dirty="0" smtClean="0"/>
              <a:t>. The underlined word means:</a:t>
            </a:r>
          </a:p>
          <a:p>
            <a:r>
              <a:rPr lang="en-US" sz="4000" dirty="0" smtClean="0"/>
              <a:t>a. opinion	</a:t>
            </a:r>
          </a:p>
          <a:p>
            <a:r>
              <a:rPr lang="en-US" sz="4000" dirty="0" smtClean="0"/>
              <a:t>b. intuition	</a:t>
            </a:r>
          </a:p>
          <a:p>
            <a:r>
              <a:rPr lang="en-US" sz="4000" dirty="0" smtClean="0"/>
              <a:t>c. will		</a:t>
            </a:r>
          </a:p>
          <a:p>
            <a:r>
              <a:rPr lang="en-US" sz="4000" dirty="0" smtClean="0"/>
              <a:t>d. Fate</a:t>
            </a:r>
          </a:p>
          <a:p>
            <a:pPr>
              <a:buNone/>
            </a:pPr>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7</a:t>
            </a:r>
          </a:p>
        </p:txBody>
      </p:sp>
      <p:sp>
        <p:nvSpPr>
          <p:cNvPr id="3" name="Content Placeholder 2"/>
          <p:cNvSpPr>
            <a:spLocks noGrp="1"/>
          </p:cNvSpPr>
          <p:nvPr>
            <p:ph sz="quarter" idx="13"/>
          </p:nvPr>
        </p:nvSpPr>
        <p:spPr>
          <a:xfrm>
            <a:off x="228600" y="1352550"/>
            <a:ext cx="8534400" cy="3790950"/>
          </a:xfrm>
        </p:spPr>
        <p:txBody>
          <a:bodyPr>
            <a:normAutofit lnSpcReduction="10000"/>
          </a:bodyPr>
          <a:lstStyle/>
          <a:p>
            <a:r>
              <a:rPr lang="en-US" sz="3200" b="1" dirty="0" smtClean="0"/>
              <a:t>William Shakespeare showed</a:t>
            </a:r>
            <a:r>
              <a:rPr lang="en-US" sz="3200" b="1" u="sng" dirty="0" smtClean="0"/>
              <a:t> composure</a:t>
            </a:r>
            <a:r>
              <a:rPr lang="en-US" sz="3200" b="1" dirty="0" smtClean="0"/>
              <a:t> in front of his critics amidst countless derision. The underlined word means: </a:t>
            </a:r>
          </a:p>
          <a:p>
            <a:r>
              <a:rPr lang="en-US" sz="3200" dirty="0" smtClean="0"/>
              <a:t>a. agitation 	</a:t>
            </a:r>
          </a:p>
          <a:p>
            <a:r>
              <a:rPr lang="en-US" sz="3200" dirty="0" smtClean="0"/>
              <a:t>b. fear		</a:t>
            </a:r>
          </a:p>
          <a:p>
            <a:r>
              <a:rPr lang="en-US" sz="3200" dirty="0" smtClean="0"/>
              <a:t>c. aplomb	</a:t>
            </a:r>
          </a:p>
          <a:p>
            <a:r>
              <a:rPr lang="en-US" sz="3200" dirty="0" smtClean="0"/>
              <a:t>d. Nervousness</a:t>
            </a:r>
          </a:p>
          <a:p>
            <a:endParaRPr 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1828800" y="2343150"/>
            <a:ext cx="6477000" cy="2038350"/>
          </a:xfrm>
        </p:spPr>
        <p:txBody>
          <a:bodyPr>
            <a:noAutofit/>
          </a:bodyPr>
          <a:lstStyle/>
          <a:p>
            <a:pPr algn="ctr"/>
            <a:r>
              <a:rPr lang="en-US" sz="7200" dirty="0" smtClean="0">
                <a:latin typeface="Cooper Black" pitchFamily="18" charset="0"/>
              </a:rPr>
              <a:t>Time to find out the </a:t>
            </a:r>
            <a:r>
              <a:rPr lang="en-US" sz="7200" dirty="0" err="1" smtClean="0">
                <a:latin typeface="Cooper Black" pitchFamily="18" charset="0"/>
              </a:rPr>
              <a:t>aswers</a:t>
            </a:r>
            <a:endParaRPr lang="en-US" sz="7200" dirty="0">
              <a:latin typeface="Cooper Black" pitchFamily="18" charset="0"/>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a:t>
            </a:r>
            <a:endParaRPr lang="en-US" dirty="0"/>
          </a:p>
        </p:txBody>
      </p:sp>
      <p:sp>
        <p:nvSpPr>
          <p:cNvPr id="3" name="Content Placeholder 2"/>
          <p:cNvSpPr>
            <a:spLocks noGrp="1"/>
          </p:cNvSpPr>
          <p:nvPr>
            <p:ph sz="quarter" idx="13"/>
          </p:nvPr>
        </p:nvSpPr>
        <p:spPr>
          <a:xfrm>
            <a:off x="228600" y="1352550"/>
            <a:ext cx="8534400" cy="3790950"/>
          </a:xfrm>
        </p:spPr>
        <p:txBody>
          <a:bodyPr>
            <a:normAutofit fontScale="70000" lnSpcReduction="20000"/>
          </a:bodyPr>
          <a:lstStyle/>
          <a:p>
            <a:r>
              <a:rPr lang="en-US" b="1" dirty="0" smtClean="0">
                <a:latin typeface="Cooper Black" pitchFamily="18" charset="0"/>
              </a:rPr>
              <a:t>A. Now, we shall do everything we can to enforce this law.</a:t>
            </a:r>
          </a:p>
          <a:p>
            <a:r>
              <a:rPr lang="en-US" b="1" dirty="0" smtClean="0">
                <a:latin typeface="Cooper Black" pitchFamily="18" charset="0"/>
              </a:rPr>
              <a:t>B. In the struggle against crime, government and people should join hands.</a:t>
            </a:r>
          </a:p>
          <a:p>
            <a:r>
              <a:rPr lang="en-US" b="1" dirty="0" smtClean="0">
                <a:latin typeface="Cooper Black" pitchFamily="18" charset="0"/>
              </a:rPr>
              <a:t>C. Republic Act 7659, the death penalty law is government’s response against cruelty and heartlessness. </a:t>
            </a:r>
          </a:p>
          <a:p>
            <a:r>
              <a:rPr lang="en-US" b="1" dirty="0" smtClean="0">
                <a:latin typeface="Cooper Black" pitchFamily="18" charset="0"/>
              </a:rPr>
              <a:t>D. The law’s main objective is not retribution but reform and rehabilitation of offenders and would-be offenders.</a:t>
            </a:r>
          </a:p>
          <a:p>
            <a:r>
              <a:rPr lang="en-US" b="1" dirty="0" smtClean="0">
                <a:latin typeface="Cooper Black" pitchFamily="18" charset="0"/>
              </a:rPr>
              <a:t> E. All countries in the world are presently siege by violent crime.</a:t>
            </a:r>
          </a:p>
          <a:p>
            <a:endParaRPr lang="en-US" dirty="0" smtClean="0"/>
          </a:p>
          <a:p>
            <a:r>
              <a:rPr lang="en-US" dirty="0" smtClean="0"/>
              <a:t>a. CEBAD     b. EBCDA   c. CEDAB    d. ACEBD    e. CBEDA</a:t>
            </a:r>
          </a:p>
          <a:p>
            <a:endParaRPr lang="en-US" dirty="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a:t>
            </a:r>
            <a:endParaRPr lang="en-US" dirty="0"/>
          </a:p>
        </p:txBody>
      </p:sp>
      <p:sp>
        <p:nvSpPr>
          <p:cNvPr id="3" name="Content Placeholder 2"/>
          <p:cNvSpPr>
            <a:spLocks noGrp="1"/>
          </p:cNvSpPr>
          <p:nvPr>
            <p:ph sz="quarter" idx="13"/>
          </p:nvPr>
        </p:nvSpPr>
        <p:spPr>
          <a:xfrm>
            <a:off x="228600" y="1352550"/>
            <a:ext cx="8534400" cy="3790950"/>
          </a:xfrm>
        </p:spPr>
        <p:txBody>
          <a:bodyPr>
            <a:normAutofit fontScale="70000" lnSpcReduction="20000"/>
          </a:bodyPr>
          <a:lstStyle/>
          <a:p>
            <a:r>
              <a:rPr lang="en-US" b="1" dirty="0" smtClean="0">
                <a:latin typeface="Cooper Black" pitchFamily="18" charset="0"/>
              </a:rPr>
              <a:t>A.</a:t>
            </a:r>
            <a:r>
              <a:rPr lang="en-US" b="1" dirty="0" smtClean="0">
                <a:solidFill>
                  <a:srgbClr val="7030A0"/>
                </a:solidFill>
                <a:latin typeface="Cooper Black" pitchFamily="18" charset="0"/>
              </a:rPr>
              <a:t> Now</a:t>
            </a:r>
            <a:r>
              <a:rPr lang="en-US" b="1" dirty="0" smtClean="0">
                <a:latin typeface="Cooper Black" pitchFamily="18" charset="0"/>
              </a:rPr>
              <a:t>, we shall do everything we can to enforce this law.</a:t>
            </a:r>
          </a:p>
          <a:p>
            <a:r>
              <a:rPr lang="en-US" b="1" dirty="0" smtClean="0">
                <a:latin typeface="Cooper Black" pitchFamily="18" charset="0"/>
              </a:rPr>
              <a:t>B. In the struggle against crime, </a:t>
            </a:r>
            <a:r>
              <a:rPr lang="en-US" b="1" dirty="0" smtClean="0">
                <a:solidFill>
                  <a:srgbClr val="7030A0"/>
                </a:solidFill>
                <a:latin typeface="Cooper Black" pitchFamily="18" charset="0"/>
              </a:rPr>
              <a:t>government </a:t>
            </a:r>
            <a:r>
              <a:rPr lang="en-US" b="1" dirty="0" smtClean="0">
                <a:latin typeface="Cooper Black" pitchFamily="18" charset="0"/>
              </a:rPr>
              <a:t>and people </a:t>
            </a:r>
            <a:r>
              <a:rPr lang="en-US" b="1" dirty="0" smtClean="0">
                <a:solidFill>
                  <a:srgbClr val="7030A0"/>
                </a:solidFill>
                <a:latin typeface="Cooper Black" pitchFamily="18" charset="0"/>
              </a:rPr>
              <a:t>should join hands</a:t>
            </a:r>
            <a:r>
              <a:rPr lang="en-US" b="1" dirty="0" smtClean="0">
                <a:latin typeface="Cooper Black" pitchFamily="18" charset="0"/>
              </a:rPr>
              <a:t>.</a:t>
            </a:r>
          </a:p>
          <a:p>
            <a:r>
              <a:rPr lang="en-US" b="1" dirty="0" smtClean="0">
                <a:latin typeface="Cooper Black" pitchFamily="18" charset="0"/>
              </a:rPr>
              <a:t>C. </a:t>
            </a:r>
            <a:r>
              <a:rPr lang="en-US" b="1" dirty="0" smtClean="0">
                <a:solidFill>
                  <a:srgbClr val="7030A0"/>
                </a:solidFill>
                <a:latin typeface="Cooper Black" pitchFamily="18" charset="0"/>
              </a:rPr>
              <a:t>Republic Act 7659, the death penalty law </a:t>
            </a:r>
            <a:r>
              <a:rPr lang="en-US" b="1" dirty="0" smtClean="0">
                <a:latin typeface="Cooper Black" pitchFamily="18" charset="0"/>
              </a:rPr>
              <a:t>is </a:t>
            </a:r>
            <a:r>
              <a:rPr lang="en-US" b="1" dirty="0" smtClean="0">
                <a:solidFill>
                  <a:srgbClr val="7030A0"/>
                </a:solidFill>
                <a:latin typeface="Cooper Black" pitchFamily="18" charset="0"/>
              </a:rPr>
              <a:t>government’s</a:t>
            </a:r>
            <a:r>
              <a:rPr lang="en-US" b="1" dirty="0" smtClean="0">
                <a:latin typeface="Cooper Black" pitchFamily="18" charset="0"/>
              </a:rPr>
              <a:t> response against cruelty and heartlessness. </a:t>
            </a:r>
          </a:p>
          <a:p>
            <a:r>
              <a:rPr lang="en-US" b="1" dirty="0" smtClean="0">
                <a:latin typeface="Cooper Black" pitchFamily="18" charset="0"/>
              </a:rPr>
              <a:t>D. The law’s </a:t>
            </a:r>
            <a:r>
              <a:rPr lang="en-US" b="1" dirty="0" smtClean="0">
                <a:solidFill>
                  <a:srgbClr val="7030A0"/>
                </a:solidFill>
                <a:latin typeface="Cooper Black" pitchFamily="18" charset="0"/>
              </a:rPr>
              <a:t>main objective </a:t>
            </a:r>
            <a:r>
              <a:rPr lang="en-US" b="1" dirty="0" smtClean="0">
                <a:latin typeface="Cooper Black" pitchFamily="18" charset="0"/>
              </a:rPr>
              <a:t>is not retribution but reform and rehabilitation of offenders and would-be offenders.</a:t>
            </a:r>
          </a:p>
          <a:p>
            <a:r>
              <a:rPr lang="en-US" b="1" dirty="0" smtClean="0">
                <a:latin typeface="Cooper Black" pitchFamily="18" charset="0"/>
              </a:rPr>
              <a:t> E. </a:t>
            </a:r>
            <a:r>
              <a:rPr lang="en-US" b="1" dirty="0" smtClean="0">
                <a:solidFill>
                  <a:srgbClr val="7030A0"/>
                </a:solidFill>
                <a:latin typeface="Cooper Black" pitchFamily="18" charset="0"/>
              </a:rPr>
              <a:t>All countries in the world </a:t>
            </a:r>
            <a:r>
              <a:rPr lang="en-US" b="1" dirty="0" smtClean="0">
                <a:latin typeface="Cooper Black" pitchFamily="18" charset="0"/>
              </a:rPr>
              <a:t>are </a:t>
            </a:r>
            <a:r>
              <a:rPr lang="en-US" b="1" dirty="0" smtClean="0">
                <a:solidFill>
                  <a:srgbClr val="7030A0"/>
                </a:solidFill>
                <a:latin typeface="Cooper Black" pitchFamily="18" charset="0"/>
              </a:rPr>
              <a:t>presently</a:t>
            </a:r>
            <a:r>
              <a:rPr lang="en-US" b="1" dirty="0" smtClean="0">
                <a:latin typeface="Cooper Black" pitchFamily="18" charset="0"/>
              </a:rPr>
              <a:t> siege by violent crime.</a:t>
            </a:r>
          </a:p>
          <a:p>
            <a:endParaRPr lang="en-US" dirty="0" smtClean="0"/>
          </a:p>
          <a:p>
            <a:r>
              <a:rPr lang="en-US" dirty="0" smtClean="0"/>
              <a:t>a. CEBAD     b. EBCDA   c. CEDAB    d. ACEBD    e. CBEDA</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a:t>
            </a:r>
            <a:endParaRPr lang="en-US" dirty="0"/>
          </a:p>
        </p:txBody>
      </p:sp>
      <p:sp>
        <p:nvSpPr>
          <p:cNvPr id="3" name="Content Placeholder 2"/>
          <p:cNvSpPr>
            <a:spLocks noGrp="1"/>
          </p:cNvSpPr>
          <p:nvPr>
            <p:ph idx="1"/>
          </p:nvPr>
        </p:nvSpPr>
        <p:spPr>
          <a:xfrm>
            <a:off x="0" y="1371600"/>
            <a:ext cx="8991600" cy="3143250"/>
          </a:xfrm>
        </p:spPr>
        <p:txBody>
          <a:bodyPr>
            <a:normAutofit/>
          </a:bodyPr>
          <a:lstStyle/>
          <a:p>
            <a:pPr>
              <a:buNone/>
            </a:pPr>
            <a:r>
              <a:rPr lang="en-US" sz="4400" b="1" dirty="0" smtClean="0">
                <a:effectLst>
                  <a:outerShdw blurRad="38100" dist="38100" dir="2700000" algn="tl">
                    <a:srgbClr val="000000">
                      <a:alpha val="43137"/>
                    </a:srgbClr>
                  </a:outerShdw>
                </a:effectLst>
              </a:rPr>
              <a:t>UNDERSTAND </a:t>
            </a:r>
            <a:r>
              <a:rPr lang="en-US" sz="4400" b="1" dirty="0" smtClean="0">
                <a:solidFill>
                  <a:srgbClr val="FF0000"/>
                </a:solidFill>
                <a:effectLst>
                  <a:outerShdw blurRad="38100" dist="38100" dir="2700000" algn="tl">
                    <a:srgbClr val="000000">
                      <a:alpha val="43137"/>
                    </a:srgbClr>
                  </a:outerShdw>
                </a:effectLst>
              </a:rPr>
              <a:t>terms/ meanings and SIGNIFICANCE</a:t>
            </a:r>
            <a:r>
              <a:rPr lang="en-US" sz="4400" b="1" dirty="0" smtClean="0">
                <a:effectLst>
                  <a:outerShdw blurRad="38100" dist="38100" dir="2700000" algn="tl">
                    <a:srgbClr val="000000">
                      <a:alpha val="43137"/>
                    </a:srgbClr>
                  </a:outerShdw>
                </a:effectLst>
              </a:rPr>
              <a:t>, </a:t>
            </a:r>
            <a:r>
              <a:rPr lang="en-US" sz="4400" b="1" dirty="0" smtClean="0">
                <a:solidFill>
                  <a:srgbClr val="92D050"/>
                </a:solidFill>
                <a:effectLst>
                  <a:outerShdw blurRad="38100" dist="38100" dir="2700000" algn="tl">
                    <a:srgbClr val="000000">
                      <a:alpha val="43137"/>
                    </a:srgbClr>
                  </a:outerShdw>
                </a:effectLst>
              </a:rPr>
              <a:t>CONCEPTS</a:t>
            </a:r>
            <a:r>
              <a:rPr lang="en-US" sz="4400" b="1" dirty="0" smtClean="0">
                <a:effectLst>
                  <a:outerShdw blurRad="38100" dist="38100" dir="2700000" algn="tl">
                    <a:srgbClr val="000000">
                      <a:alpha val="43137"/>
                    </a:srgbClr>
                  </a:outerShdw>
                </a:effectLst>
              </a:rPr>
              <a:t>, </a:t>
            </a:r>
            <a:r>
              <a:rPr lang="en-US" sz="4400" b="1" dirty="0" smtClean="0">
                <a:solidFill>
                  <a:srgbClr val="00B0F0"/>
                </a:solidFill>
                <a:effectLst>
                  <a:outerShdw blurRad="38100" dist="38100" dir="2700000" algn="tl">
                    <a:srgbClr val="000000">
                      <a:alpha val="43137"/>
                    </a:srgbClr>
                  </a:outerShdw>
                </a:effectLst>
              </a:rPr>
              <a:t>THEORIES</a:t>
            </a:r>
            <a:r>
              <a:rPr lang="en-US" sz="4400" b="1" dirty="0" smtClean="0">
                <a:effectLst>
                  <a:outerShdw blurRad="38100" dist="38100" dir="2700000" algn="tl">
                    <a:srgbClr val="000000">
                      <a:alpha val="43137"/>
                    </a:srgbClr>
                  </a:outerShdw>
                </a:effectLst>
              </a:rPr>
              <a:t>, </a:t>
            </a:r>
            <a:r>
              <a:rPr lang="en-US" sz="4400" b="1" dirty="0" smtClean="0">
                <a:solidFill>
                  <a:srgbClr val="FFC000"/>
                </a:solidFill>
                <a:effectLst>
                  <a:outerShdw blurRad="38100" dist="38100" dir="2700000" algn="tl">
                    <a:srgbClr val="000000">
                      <a:alpha val="43137"/>
                    </a:srgbClr>
                  </a:outerShdw>
                </a:effectLst>
              </a:rPr>
              <a:t>PRINCIPLES</a:t>
            </a:r>
            <a:r>
              <a:rPr lang="en-US" sz="4400" b="1" dirty="0" smtClean="0">
                <a:effectLst>
                  <a:outerShdw blurRad="38100" dist="38100" dir="2700000" algn="tl">
                    <a:srgbClr val="000000">
                      <a:alpha val="43137"/>
                    </a:srgbClr>
                  </a:outerShdw>
                </a:effectLst>
              </a:rPr>
              <a:t> and other </a:t>
            </a:r>
            <a:r>
              <a:rPr lang="en-US" sz="4400" b="1" dirty="0" smtClean="0">
                <a:solidFill>
                  <a:srgbClr val="FF33CC"/>
                </a:solidFill>
                <a:effectLst>
                  <a:outerShdw blurRad="38100" dist="38100" dir="2700000" algn="tl">
                    <a:srgbClr val="000000">
                      <a:alpha val="43137"/>
                    </a:srgbClr>
                  </a:outerShdw>
                </a:effectLst>
              </a:rPr>
              <a:t>PERTINENT IMFORMATION</a:t>
            </a:r>
            <a:endParaRPr lang="en-US" sz="4400" b="1" dirty="0">
              <a:solidFill>
                <a:srgbClr val="FF33CC"/>
              </a:solidFill>
              <a:effectLst>
                <a:outerShdw blurRad="38100" dist="38100" dir="2700000" algn="tl">
                  <a:srgbClr val="000000">
                    <a:alpha val="43137"/>
                  </a:srgbClr>
                </a:outerShdw>
              </a:effectLst>
            </a:endParaRPr>
          </a:p>
        </p:txBody>
      </p:sp>
    </p:spTree>
  </p:cSld>
  <p:clrMapOvr>
    <a:masterClrMapping/>
  </p:clrMapOvr>
  <p:transition>
    <p:pull dir="ld"/>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228600" y="1352550"/>
            <a:ext cx="8534400" cy="3790950"/>
          </a:xfrm>
        </p:spPr>
        <p:txBody>
          <a:bodyPr>
            <a:normAutofit fontScale="70000" lnSpcReduction="20000"/>
          </a:bodyPr>
          <a:lstStyle/>
          <a:p>
            <a:r>
              <a:rPr lang="en-US" b="1" dirty="0" smtClean="0">
                <a:latin typeface="Cooper Black" pitchFamily="18" charset="0"/>
              </a:rPr>
              <a:t>A. Now, we shall do everything we can to enforce this law.</a:t>
            </a:r>
          </a:p>
          <a:p>
            <a:r>
              <a:rPr lang="en-US" b="1" dirty="0" smtClean="0">
                <a:latin typeface="Cooper Black" pitchFamily="18" charset="0"/>
              </a:rPr>
              <a:t>B. In the struggle against crime, government and people should join hands.</a:t>
            </a:r>
          </a:p>
          <a:p>
            <a:r>
              <a:rPr lang="en-US" b="1" dirty="0" smtClean="0">
                <a:latin typeface="Cooper Black" pitchFamily="18" charset="0"/>
              </a:rPr>
              <a:t>C. Republic Act 7659, the death penalty law is government’s response against cruelty and heartlessness. </a:t>
            </a:r>
          </a:p>
          <a:p>
            <a:r>
              <a:rPr lang="en-US" b="1" dirty="0" smtClean="0">
                <a:latin typeface="Cooper Black" pitchFamily="18" charset="0"/>
              </a:rPr>
              <a:t>D. The law’s main objective is not retribution but reform and rehabilitation of offenders and would-be offenders.</a:t>
            </a:r>
          </a:p>
          <a:p>
            <a:r>
              <a:rPr lang="en-US" b="1" dirty="0" smtClean="0">
                <a:latin typeface="Cooper Black" pitchFamily="18" charset="0"/>
              </a:rPr>
              <a:t> E. All countries in the world are presently siege by violent crime.</a:t>
            </a:r>
          </a:p>
          <a:p>
            <a:endParaRPr lang="en-US" dirty="0" smtClean="0"/>
          </a:p>
          <a:p>
            <a:r>
              <a:rPr lang="en-US" dirty="0" smtClean="0"/>
              <a:t>a. CEBAD</a:t>
            </a:r>
            <a:r>
              <a:rPr lang="en-US" b="1" dirty="0" smtClean="0">
                <a:solidFill>
                  <a:srgbClr val="7030A0"/>
                </a:solidFill>
                <a:effectLst>
                  <a:outerShdw blurRad="38100" dist="38100" dir="2700000" algn="tl">
                    <a:srgbClr val="000000">
                      <a:alpha val="43137"/>
                    </a:srgbClr>
                  </a:outerShdw>
                </a:effectLst>
              </a:rPr>
              <a:t>     b. EBCDA   </a:t>
            </a:r>
            <a:r>
              <a:rPr lang="en-US" dirty="0" smtClean="0"/>
              <a:t>c. CEDAB    d. ACEBD    e. CBEDA</a:t>
            </a:r>
          </a:p>
          <a:p>
            <a:endParaRPr lang="en-US"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a:t>
            </a:r>
            <a:endParaRPr lang="en-US" dirty="0"/>
          </a:p>
        </p:txBody>
      </p:sp>
      <p:sp>
        <p:nvSpPr>
          <p:cNvPr id="3" name="Content Placeholder 2"/>
          <p:cNvSpPr>
            <a:spLocks noGrp="1"/>
          </p:cNvSpPr>
          <p:nvPr>
            <p:ph sz="quarter" idx="13"/>
          </p:nvPr>
        </p:nvSpPr>
        <p:spPr>
          <a:xfrm>
            <a:off x="228600" y="1352550"/>
            <a:ext cx="8686800" cy="3276600"/>
          </a:xfrm>
        </p:spPr>
        <p:txBody>
          <a:bodyPr>
            <a:noAutofit/>
          </a:bodyPr>
          <a:lstStyle/>
          <a:p>
            <a:pPr marL="0" marR="0" algn="just">
              <a:lnSpc>
                <a:spcPct val="115000"/>
              </a:lnSpc>
              <a:spcBef>
                <a:spcPts val="0"/>
              </a:spcBef>
              <a:spcAft>
                <a:spcPts val="0"/>
              </a:spcAft>
              <a:buNone/>
            </a:pPr>
            <a:r>
              <a:rPr lang="en-US" sz="2000" dirty="0" smtClean="0">
                <a:latin typeface="Arial"/>
                <a:ea typeface="Calibri"/>
                <a:cs typeface="Times New Roman"/>
              </a:rPr>
              <a:t>The </a:t>
            </a:r>
            <a:r>
              <a:rPr lang="en-US" sz="2000" u="sng" dirty="0" smtClean="0">
                <a:latin typeface="Arial"/>
                <a:ea typeface="Calibri"/>
                <a:cs typeface="Times New Roman"/>
              </a:rPr>
              <a:t>recent</a:t>
            </a:r>
            <a:r>
              <a:rPr lang="en-US" sz="2000" dirty="0" smtClean="0">
                <a:latin typeface="Arial"/>
                <a:ea typeface="Calibri"/>
                <a:cs typeface="Times New Roman"/>
              </a:rPr>
              <a:t> establishment of “Crime Busters” officially</a:t>
            </a:r>
          </a:p>
          <a:p>
            <a:pPr marL="0" marR="0" algn="just">
              <a:lnSpc>
                <a:spcPct val="115000"/>
              </a:lnSpc>
              <a:spcBef>
                <a:spcPts val="0"/>
              </a:spcBef>
              <a:spcAft>
                <a:spcPts val="0"/>
              </a:spcAft>
              <a:buNone/>
            </a:pPr>
            <a:r>
              <a:rPr lang="en-US" sz="2000" dirty="0" smtClean="0">
                <a:latin typeface="Arial"/>
                <a:ea typeface="Calibri"/>
                <a:cs typeface="Times New Roman"/>
              </a:rPr>
              <a:t>	   A</a:t>
            </a:r>
          </a:p>
          <a:p>
            <a:pPr marL="0" marR="0" algn="just">
              <a:lnSpc>
                <a:spcPct val="115000"/>
              </a:lnSpc>
              <a:spcBef>
                <a:spcPts val="0"/>
              </a:spcBef>
              <a:spcAft>
                <a:spcPts val="0"/>
              </a:spcAft>
              <a:buNone/>
            </a:pPr>
            <a:r>
              <a:rPr lang="en-US" sz="2000" dirty="0" smtClean="0">
                <a:latin typeface="Arial"/>
                <a:ea typeface="Calibri"/>
                <a:cs typeface="Times New Roman"/>
              </a:rPr>
              <a:t> sanctioned neighborhood block watching groups, </a:t>
            </a:r>
            <a:r>
              <a:rPr lang="en-US" sz="2000" u="sng" dirty="0" smtClean="0">
                <a:latin typeface="Arial"/>
                <a:ea typeface="Calibri"/>
                <a:cs typeface="Times New Roman"/>
              </a:rPr>
              <a:t>has</a:t>
            </a:r>
          </a:p>
          <a:p>
            <a:pPr marL="0" marR="0" algn="just">
              <a:lnSpc>
                <a:spcPct val="115000"/>
              </a:lnSpc>
              <a:spcBef>
                <a:spcPts val="0"/>
              </a:spcBef>
              <a:spcAft>
                <a:spcPts val="0"/>
              </a:spcAft>
              <a:buNone/>
            </a:pPr>
            <a:r>
              <a:rPr lang="en-US" sz="2000" dirty="0" smtClean="0">
                <a:latin typeface="Arial"/>
                <a:ea typeface="Calibri"/>
                <a:cs typeface="Times New Roman"/>
              </a:rPr>
              <a:t>						     B</a:t>
            </a:r>
            <a:endParaRPr lang="en-US" sz="2000" u="sng" dirty="0" smtClean="0">
              <a:latin typeface="Arial"/>
              <a:ea typeface="Calibri"/>
              <a:cs typeface="Times New Roman"/>
            </a:endParaRPr>
          </a:p>
          <a:p>
            <a:pPr marL="0" marR="0" algn="just">
              <a:lnSpc>
                <a:spcPct val="115000"/>
              </a:lnSpc>
              <a:spcBef>
                <a:spcPts val="0"/>
              </a:spcBef>
              <a:spcAft>
                <a:spcPts val="0"/>
              </a:spcAft>
              <a:buNone/>
            </a:pPr>
            <a:r>
              <a:rPr lang="en-US" sz="2000" dirty="0" smtClean="0">
                <a:latin typeface="Arial"/>
                <a:ea typeface="Calibri"/>
                <a:cs typeface="Times New Roman"/>
              </a:rPr>
              <a:t> </a:t>
            </a:r>
            <a:r>
              <a:rPr lang="en-US" sz="2000" u="sng" dirty="0" smtClean="0">
                <a:latin typeface="Arial"/>
                <a:ea typeface="Calibri"/>
                <a:cs typeface="Times New Roman"/>
              </a:rPr>
              <a:t>dramatic</a:t>
            </a:r>
            <a:r>
              <a:rPr lang="en-US" sz="2000" dirty="0" smtClean="0">
                <a:latin typeface="Arial"/>
                <a:ea typeface="Calibri"/>
                <a:cs typeface="Times New Roman"/>
              </a:rPr>
              <a:t> improved relations </a:t>
            </a:r>
            <a:r>
              <a:rPr lang="en-US" sz="2000" u="sng" dirty="0" smtClean="0">
                <a:latin typeface="Arial"/>
                <a:ea typeface="Calibri"/>
                <a:cs typeface="Times New Roman"/>
              </a:rPr>
              <a:t>between</a:t>
            </a:r>
            <a:r>
              <a:rPr lang="en-US" sz="2000" dirty="0" smtClean="0">
                <a:latin typeface="Arial"/>
                <a:ea typeface="Calibri"/>
                <a:cs typeface="Times New Roman"/>
              </a:rPr>
              <a:t> citizens and police.</a:t>
            </a:r>
            <a:endParaRPr lang="en-US" sz="2000" dirty="0" smtClean="0">
              <a:latin typeface="Calibri"/>
              <a:ea typeface="Calibri"/>
              <a:cs typeface="Times New Roman"/>
            </a:endParaRPr>
          </a:p>
          <a:p>
            <a:pPr marL="0" marR="0" algn="just">
              <a:lnSpc>
                <a:spcPct val="115000"/>
              </a:lnSpc>
              <a:spcBef>
                <a:spcPts val="0"/>
              </a:spcBef>
              <a:spcAft>
                <a:spcPts val="0"/>
              </a:spcAft>
              <a:buNone/>
            </a:pPr>
            <a:r>
              <a:rPr lang="en-US" sz="2000" dirty="0" smtClean="0">
                <a:latin typeface="Arial"/>
                <a:ea typeface="Calibri"/>
                <a:cs typeface="Times New Roman"/>
              </a:rPr>
              <a:t>      C				D</a:t>
            </a:r>
          </a:p>
          <a:p>
            <a:pPr marL="0" marR="0" algn="just">
              <a:lnSpc>
                <a:spcPct val="115000"/>
              </a:lnSpc>
              <a:spcBef>
                <a:spcPts val="0"/>
              </a:spcBef>
              <a:spcAft>
                <a:spcPts val="0"/>
              </a:spcAft>
              <a:buNone/>
            </a:pPr>
            <a:endParaRPr lang="en-US" sz="2000" dirty="0" smtClean="0">
              <a:latin typeface="Calibri"/>
              <a:ea typeface="Calibri"/>
              <a:cs typeface="Times New Roman"/>
            </a:endParaRPr>
          </a:p>
          <a:p>
            <a:pPr marL="0" marR="0" algn="just">
              <a:lnSpc>
                <a:spcPct val="115000"/>
              </a:lnSpc>
              <a:spcBef>
                <a:spcPts val="0"/>
              </a:spcBef>
              <a:spcAft>
                <a:spcPts val="0"/>
              </a:spcAft>
              <a:buNone/>
            </a:pPr>
            <a:r>
              <a:rPr lang="en-US" sz="2000" u="sng" dirty="0" smtClean="0">
                <a:latin typeface="Arial"/>
                <a:ea typeface="Calibri"/>
                <a:cs typeface="Times New Roman"/>
              </a:rPr>
              <a:t>No error</a:t>
            </a:r>
            <a:endParaRPr lang="en-US" sz="2000" dirty="0" smtClean="0">
              <a:latin typeface="Calibri"/>
              <a:ea typeface="Calibri"/>
              <a:cs typeface="Times New Roman"/>
            </a:endParaRPr>
          </a:p>
          <a:p>
            <a:pPr marL="0" marR="0" algn="just">
              <a:lnSpc>
                <a:spcPct val="115000"/>
              </a:lnSpc>
              <a:spcBef>
                <a:spcPts val="0"/>
              </a:spcBef>
              <a:spcAft>
                <a:spcPts val="0"/>
              </a:spcAft>
              <a:buNone/>
            </a:pPr>
            <a:r>
              <a:rPr lang="en-US" sz="2000" dirty="0" smtClean="0">
                <a:latin typeface="Calibri"/>
                <a:ea typeface="Calibri"/>
                <a:cs typeface="Times New Roman"/>
              </a:rPr>
              <a:t>        </a:t>
            </a:r>
            <a:r>
              <a:rPr lang="en-US" sz="2000" dirty="0" smtClean="0">
                <a:latin typeface="Arial"/>
                <a:ea typeface="Calibri"/>
              </a:rPr>
              <a:t>E </a:t>
            </a:r>
            <a:endParaRPr lang="en-US" sz="20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a:t>
            </a:r>
            <a:endParaRPr lang="en-US" dirty="0"/>
          </a:p>
        </p:txBody>
      </p:sp>
      <p:sp>
        <p:nvSpPr>
          <p:cNvPr id="3" name="Content Placeholder 2"/>
          <p:cNvSpPr>
            <a:spLocks noGrp="1"/>
          </p:cNvSpPr>
          <p:nvPr>
            <p:ph sz="quarter" idx="13"/>
          </p:nvPr>
        </p:nvSpPr>
        <p:spPr>
          <a:xfrm>
            <a:off x="228600" y="1352550"/>
            <a:ext cx="8686800" cy="3276600"/>
          </a:xfrm>
        </p:spPr>
        <p:txBody>
          <a:bodyPr>
            <a:noAutofit/>
          </a:bodyPr>
          <a:lstStyle/>
          <a:p>
            <a:pPr marL="0" marR="0" algn="just">
              <a:lnSpc>
                <a:spcPct val="115000"/>
              </a:lnSpc>
              <a:spcBef>
                <a:spcPts val="0"/>
              </a:spcBef>
              <a:spcAft>
                <a:spcPts val="0"/>
              </a:spcAft>
              <a:buNone/>
            </a:pPr>
            <a:r>
              <a:rPr lang="en-US" sz="2000" dirty="0" smtClean="0">
                <a:latin typeface="Arial"/>
                <a:ea typeface="Calibri"/>
                <a:cs typeface="Times New Roman"/>
              </a:rPr>
              <a:t>The </a:t>
            </a:r>
            <a:r>
              <a:rPr lang="en-US" sz="2000" u="sng" dirty="0" smtClean="0">
                <a:latin typeface="Arial"/>
                <a:ea typeface="Calibri"/>
                <a:cs typeface="Times New Roman"/>
              </a:rPr>
              <a:t>recent</a:t>
            </a:r>
            <a:r>
              <a:rPr lang="en-US" sz="2000" dirty="0" smtClean="0">
                <a:latin typeface="Arial"/>
                <a:ea typeface="Calibri"/>
                <a:cs typeface="Times New Roman"/>
              </a:rPr>
              <a:t> establishment of “Crime Busters” officially</a:t>
            </a:r>
          </a:p>
          <a:p>
            <a:pPr marL="0" marR="0" algn="just">
              <a:lnSpc>
                <a:spcPct val="115000"/>
              </a:lnSpc>
              <a:spcBef>
                <a:spcPts val="0"/>
              </a:spcBef>
              <a:spcAft>
                <a:spcPts val="0"/>
              </a:spcAft>
              <a:buNone/>
            </a:pPr>
            <a:r>
              <a:rPr lang="en-US" sz="2000" dirty="0" smtClean="0">
                <a:latin typeface="Arial"/>
                <a:ea typeface="Calibri"/>
                <a:cs typeface="Times New Roman"/>
              </a:rPr>
              <a:t>	   A</a:t>
            </a:r>
          </a:p>
          <a:p>
            <a:pPr marL="0" marR="0" algn="just">
              <a:lnSpc>
                <a:spcPct val="115000"/>
              </a:lnSpc>
              <a:spcBef>
                <a:spcPts val="0"/>
              </a:spcBef>
              <a:spcAft>
                <a:spcPts val="0"/>
              </a:spcAft>
              <a:buNone/>
            </a:pPr>
            <a:r>
              <a:rPr lang="en-US" sz="2000" dirty="0" smtClean="0">
                <a:latin typeface="Arial"/>
                <a:ea typeface="Calibri"/>
                <a:cs typeface="Times New Roman"/>
              </a:rPr>
              <a:t> sanctioned neighborhood block watching groups, </a:t>
            </a:r>
            <a:r>
              <a:rPr lang="en-US" sz="2000" u="sng" dirty="0" smtClean="0">
                <a:latin typeface="Arial"/>
                <a:ea typeface="Calibri"/>
                <a:cs typeface="Times New Roman"/>
              </a:rPr>
              <a:t>has</a:t>
            </a:r>
          </a:p>
          <a:p>
            <a:pPr marL="0" marR="0" algn="just">
              <a:lnSpc>
                <a:spcPct val="115000"/>
              </a:lnSpc>
              <a:spcBef>
                <a:spcPts val="0"/>
              </a:spcBef>
              <a:spcAft>
                <a:spcPts val="0"/>
              </a:spcAft>
              <a:buNone/>
            </a:pPr>
            <a:r>
              <a:rPr lang="en-US" sz="2000" dirty="0" smtClean="0">
                <a:latin typeface="Arial"/>
                <a:ea typeface="Calibri"/>
                <a:cs typeface="Times New Roman"/>
              </a:rPr>
              <a:t>						     B</a:t>
            </a:r>
            <a:endParaRPr lang="en-US" sz="2000" u="sng" dirty="0" smtClean="0">
              <a:latin typeface="Arial"/>
              <a:ea typeface="Calibri"/>
              <a:cs typeface="Times New Roman"/>
            </a:endParaRPr>
          </a:p>
          <a:p>
            <a:pPr marL="0" marR="0" algn="just">
              <a:lnSpc>
                <a:spcPct val="115000"/>
              </a:lnSpc>
              <a:spcBef>
                <a:spcPts val="0"/>
              </a:spcBef>
              <a:spcAft>
                <a:spcPts val="0"/>
              </a:spcAft>
              <a:buNone/>
            </a:pPr>
            <a:r>
              <a:rPr lang="en-US" sz="2000" b="1" dirty="0" smtClean="0">
                <a:solidFill>
                  <a:srgbClr val="7030A0"/>
                </a:solidFill>
                <a:latin typeface="Arial"/>
                <a:ea typeface="Calibri"/>
                <a:cs typeface="Times New Roman"/>
              </a:rPr>
              <a:t> </a:t>
            </a:r>
            <a:r>
              <a:rPr lang="en-US" sz="2000" b="1" u="sng" dirty="0" smtClean="0">
                <a:solidFill>
                  <a:srgbClr val="7030A0"/>
                </a:solidFill>
                <a:latin typeface="Arial"/>
                <a:ea typeface="Calibri"/>
                <a:cs typeface="Times New Roman"/>
              </a:rPr>
              <a:t>dramatic</a:t>
            </a:r>
            <a:r>
              <a:rPr lang="en-US" sz="2000" b="1" dirty="0" smtClean="0">
                <a:solidFill>
                  <a:srgbClr val="7030A0"/>
                </a:solidFill>
                <a:latin typeface="Arial"/>
                <a:ea typeface="Calibri"/>
                <a:cs typeface="Times New Roman"/>
              </a:rPr>
              <a:t> </a:t>
            </a:r>
            <a:r>
              <a:rPr lang="en-US" sz="2000" dirty="0" smtClean="0">
                <a:latin typeface="Arial"/>
                <a:ea typeface="Calibri"/>
                <a:cs typeface="Times New Roman"/>
              </a:rPr>
              <a:t>improved relations </a:t>
            </a:r>
            <a:r>
              <a:rPr lang="en-US" sz="2000" u="sng" dirty="0" smtClean="0">
                <a:latin typeface="Arial"/>
                <a:ea typeface="Calibri"/>
                <a:cs typeface="Times New Roman"/>
              </a:rPr>
              <a:t>between</a:t>
            </a:r>
            <a:r>
              <a:rPr lang="en-US" sz="2000" dirty="0" smtClean="0">
                <a:latin typeface="Arial"/>
                <a:ea typeface="Calibri"/>
                <a:cs typeface="Times New Roman"/>
              </a:rPr>
              <a:t> citizens and police.</a:t>
            </a:r>
            <a:endParaRPr lang="en-US" sz="2000" dirty="0" smtClean="0">
              <a:latin typeface="Calibri"/>
              <a:ea typeface="Calibri"/>
              <a:cs typeface="Times New Roman"/>
            </a:endParaRPr>
          </a:p>
          <a:p>
            <a:pPr marL="0" marR="0" algn="just">
              <a:lnSpc>
                <a:spcPct val="115000"/>
              </a:lnSpc>
              <a:spcBef>
                <a:spcPts val="0"/>
              </a:spcBef>
              <a:spcAft>
                <a:spcPts val="0"/>
              </a:spcAft>
              <a:buNone/>
            </a:pPr>
            <a:r>
              <a:rPr lang="en-US" sz="2000" dirty="0" smtClean="0">
                <a:latin typeface="Arial"/>
                <a:ea typeface="Calibri"/>
                <a:cs typeface="Times New Roman"/>
              </a:rPr>
              <a:t>     </a:t>
            </a:r>
            <a:r>
              <a:rPr lang="en-US" sz="2000" b="1" dirty="0" smtClean="0">
                <a:solidFill>
                  <a:srgbClr val="7030A0"/>
                </a:solidFill>
                <a:latin typeface="Arial"/>
                <a:ea typeface="Calibri"/>
                <a:cs typeface="Times New Roman"/>
              </a:rPr>
              <a:t> C</a:t>
            </a:r>
            <a:r>
              <a:rPr lang="en-US" sz="2000" dirty="0" smtClean="0">
                <a:latin typeface="Arial"/>
                <a:ea typeface="Calibri"/>
                <a:cs typeface="Times New Roman"/>
              </a:rPr>
              <a:t>				D</a:t>
            </a:r>
          </a:p>
          <a:p>
            <a:pPr marL="0" marR="0" algn="just">
              <a:lnSpc>
                <a:spcPct val="115000"/>
              </a:lnSpc>
              <a:spcBef>
                <a:spcPts val="0"/>
              </a:spcBef>
              <a:spcAft>
                <a:spcPts val="0"/>
              </a:spcAft>
              <a:buNone/>
            </a:pPr>
            <a:endParaRPr lang="en-US" sz="2000" dirty="0" smtClean="0">
              <a:latin typeface="Calibri"/>
              <a:ea typeface="Calibri"/>
              <a:cs typeface="Times New Roman"/>
            </a:endParaRPr>
          </a:p>
          <a:p>
            <a:pPr marL="0" marR="0" algn="just">
              <a:lnSpc>
                <a:spcPct val="115000"/>
              </a:lnSpc>
              <a:spcBef>
                <a:spcPts val="0"/>
              </a:spcBef>
              <a:spcAft>
                <a:spcPts val="0"/>
              </a:spcAft>
              <a:buNone/>
            </a:pPr>
            <a:r>
              <a:rPr lang="en-US" sz="2000" u="sng" dirty="0" smtClean="0">
                <a:latin typeface="Arial"/>
                <a:ea typeface="Calibri"/>
                <a:cs typeface="Times New Roman"/>
              </a:rPr>
              <a:t>No error</a:t>
            </a:r>
            <a:endParaRPr lang="en-US" sz="2000" dirty="0" smtClean="0">
              <a:latin typeface="Calibri"/>
              <a:ea typeface="Calibri"/>
              <a:cs typeface="Times New Roman"/>
            </a:endParaRPr>
          </a:p>
          <a:p>
            <a:pPr marL="0" marR="0" algn="just">
              <a:lnSpc>
                <a:spcPct val="115000"/>
              </a:lnSpc>
              <a:spcBef>
                <a:spcPts val="0"/>
              </a:spcBef>
              <a:spcAft>
                <a:spcPts val="0"/>
              </a:spcAft>
              <a:buNone/>
            </a:pPr>
            <a:r>
              <a:rPr lang="en-US" sz="2000" dirty="0" smtClean="0">
                <a:latin typeface="Calibri"/>
                <a:ea typeface="Calibri"/>
                <a:cs typeface="Times New Roman"/>
              </a:rPr>
              <a:t>        </a:t>
            </a:r>
            <a:r>
              <a:rPr lang="en-US" sz="2000" dirty="0" smtClean="0">
                <a:latin typeface="Arial"/>
                <a:ea typeface="Calibri"/>
              </a:rPr>
              <a:t>E </a:t>
            </a:r>
            <a:endParaRPr lang="en-US" sz="20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3</a:t>
            </a:r>
            <a:endParaRPr lang="en-US" dirty="0"/>
          </a:p>
        </p:txBody>
      </p:sp>
      <p:sp>
        <p:nvSpPr>
          <p:cNvPr id="3" name="Content Placeholder 2"/>
          <p:cNvSpPr>
            <a:spLocks noGrp="1"/>
          </p:cNvSpPr>
          <p:nvPr>
            <p:ph sz="quarter" idx="13"/>
          </p:nvPr>
        </p:nvSpPr>
        <p:spPr/>
        <p:txBody>
          <a:bodyPr>
            <a:normAutofit fontScale="92500"/>
          </a:bodyPr>
          <a:lstStyle/>
          <a:p>
            <a:pPr>
              <a:buNone/>
            </a:pPr>
            <a:r>
              <a:rPr lang="en-US" dirty="0" smtClean="0"/>
              <a:t>The effort to </a:t>
            </a:r>
            <a:r>
              <a:rPr lang="en-US" u="sng" dirty="0" smtClean="0"/>
              <a:t>create appropriate</a:t>
            </a:r>
            <a:r>
              <a:rPr lang="en-US" dirty="0" smtClean="0"/>
              <a:t> theatrical effects </a:t>
            </a:r>
            <a:r>
              <a:rPr lang="en-US" u="sng" dirty="0" smtClean="0"/>
              <a:t>often </a:t>
            </a:r>
          </a:p>
          <a:p>
            <a:pPr>
              <a:buNone/>
            </a:pPr>
            <a:r>
              <a:rPr lang="en-US" dirty="0" smtClean="0"/>
              <a:t>				    A					B</a:t>
            </a:r>
          </a:p>
          <a:p>
            <a:pPr>
              <a:buNone/>
            </a:pPr>
            <a:r>
              <a:rPr lang="en-US" u="sng" dirty="0" smtClean="0"/>
              <a:t> result </a:t>
            </a:r>
            <a:r>
              <a:rPr lang="en-US" dirty="0" smtClean="0"/>
              <a:t>in settings that cannot </a:t>
            </a:r>
          </a:p>
          <a:p>
            <a:pPr>
              <a:buNone/>
            </a:pPr>
            <a:r>
              <a:rPr lang="en-US" dirty="0" smtClean="0"/>
              <a:t>	        </a:t>
            </a:r>
          </a:p>
          <a:p>
            <a:pPr>
              <a:buNone/>
            </a:pPr>
            <a:r>
              <a:rPr lang="en-US" dirty="0" smtClean="0"/>
              <a:t>be </a:t>
            </a:r>
            <a:r>
              <a:rPr lang="en-US" u="sng" dirty="0" smtClean="0"/>
              <a:t>effective</a:t>
            </a:r>
            <a:r>
              <a:rPr lang="en-US" dirty="0" smtClean="0"/>
              <a:t> without an imaginative </a:t>
            </a:r>
            <a:r>
              <a:rPr lang="en-US" u="sng" dirty="0" smtClean="0"/>
              <a:t>lighting</a:t>
            </a:r>
            <a:r>
              <a:rPr lang="en-US" dirty="0" smtClean="0"/>
              <a:t> crew. </a:t>
            </a:r>
            <a:r>
              <a:rPr lang="en-US" u="sng" dirty="0" smtClean="0"/>
              <a:t>No error</a:t>
            </a:r>
            <a:endParaRPr lang="en-US" dirty="0" smtClean="0"/>
          </a:p>
          <a:p>
            <a:pPr>
              <a:buNone/>
            </a:pPr>
            <a:r>
              <a:rPr lang="en-US" dirty="0" smtClean="0"/>
              <a:t>         C      					D		E</a:t>
            </a:r>
          </a:p>
          <a:p>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3</a:t>
            </a:r>
            <a:endParaRPr lang="en-US" dirty="0"/>
          </a:p>
        </p:txBody>
      </p:sp>
      <p:sp>
        <p:nvSpPr>
          <p:cNvPr id="3" name="Content Placeholder 2"/>
          <p:cNvSpPr>
            <a:spLocks noGrp="1"/>
          </p:cNvSpPr>
          <p:nvPr>
            <p:ph sz="quarter" idx="13"/>
          </p:nvPr>
        </p:nvSpPr>
        <p:spPr/>
        <p:txBody>
          <a:bodyPr>
            <a:normAutofit fontScale="92500"/>
          </a:bodyPr>
          <a:lstStyle/>
          <a:p>
            <a:pPr>
              <a:buNone/>
            </a:pPr>
            <a:r>
              <a:rPr lang="en-US" dirty="0" smtClean="0"/>
              <a:t>The effort to </a:t>
            </a:r>
            <a:r>
              <a:rPr lang="en-US" u="sng" dirty="0" smtClean="0"/>
              <a:t>create appropriate</a:t>
            </a:r>
            <a:r>
              <a:rPr lang="en-US" dirty="0" smtClean="0"/>
              <a:t> theatrical effects </a:t>
            </a:r>
            <a:r>
              <a:rPr lang="en-US" u="sng" dirty="0" smtClean="0">
                <a:solidFill>
                  <a:srgbClr val="7030A0"/>
                </a:solidFill>
              </a:rPr>
              <a:t>often</a:t>
            </a:r>
            <a:r>
              <a:rPr lang="en-US" u="sng" dirty="0" smtClean="0"/>
              <a:t> </a:t>
            </a:r>
          </a:p>
          <a:p>
            <a:pPr>
              <a:buNone/>
            </a:pPr>
            <a:r>
              <a:rPr lang="en-US" dirty="0" smtClean="0"/>
              <a:t>				    A					</a:t>
            </a:r>
            <a:r>
              <a:rPr lang="en-US" b="1" dirty="0" smtClean="0">
                <a:solidFill>
                  <a:srgbClr val="7030A0"/>
                </a:solidFill>
                <a:effectLst>
                  <a:outerShdw blurRad="38100" dist="38100" dir="2700000" algn="tl">
                    <a:srgbClr val="000000">
                      <a:alpha val="43137"/>
                    </a:srgbClr>
                  </a:outerShdw>
                </a:effectLst>
              </a:rPr>
              <a:t>B</a:t>
            </a:r>
          </a:p>
          <a:p>
            <a:pPr>
              <a:buNone/>
            </a:pPr>
            <a:r>
              <a:rPr lang="en-US" u="sng" dirty="0" smtClean="0">
                <a:solidFill>
                  <a:srgbClr val="7030A0"/>
                </a:solidFill>
              </a:rPr>
              <a:t> result </a:t>
            </a:r>
            <a:r>
              <a:rPr lang="en-US" dirty="0" smtClean="0"/>
              <a:t>in settings that cannot </a:t>
            </a:r>
          </a:p>
          <a:p>
            <a:pPr>
              <a:buNone/>
            </a:pPr>
            <a:r>
              <a:rPr lang="en-US" dirty="0" smtClean="0"/>
              <a:t>	        </a:t>
            </a:r>
          </a:p>
          <a:p>
            <a:pPr>
              <a:buNone/>
            </a:pPr>
            <a:r>
              <a:rPr lang="en-US" dirty="0" smtClean="0"/>
              <a:t>be </a:t>
            </a:r>
            <a:r>
              <a:rPr lang="en-US" u="sng" dirty="0" smtClean="0"/>
              <a:t>effective</a:t>
            </a:r>
            <a:r>
              <a:rPr lang="en-US" dirty="0" smtClean="0"/>
              <a:t> without an imaginative </a:t>
            </a:r>
            <a:r>
              <a:rPr lang="en-US" u="sng" dirty="0" smtClean="0"/>
              <a:t>lighting</a:t>
            </a:r>
            <a:r>
              <a:rPr lang="en-US" dirty="0" smtClean="0"/>
              <a:t> crew. </a:t>
            </a:r>
            <a:r>
              <a:rPr lang="en-US" u="sng" dirty="0" smtClean="0"/>
              <a:t>No error</a:t>
            </a:r>
            <a:endParaRPr lang="en-US" dirty="0" smtClean="0"/>
          </a:p>
          <a:p>
            <a:pPr>
              <a:buNone/>
            </a:pPr>
            <a:r>
              <a:rPr lang="en-US" dirty="0" smtClean="0"/>
              <a:t>         C      					D		E</a:t>
            </a:r>
          </a:p>
          <a:p>
            <a:endParaRPr lang="en-US"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4</a:t>
            </a:r>
          </a:p>
        </p:txBody>
      </p:sp>
      <p:sp>
        <p:nvSpPr>
          <p:cNvPr id="3" name="Content Placeholder 2"/>
          <p:cNvSpPr>
            <a:spLocks noGrp="1"/>
          </p:cNvSpPr>
          <p:nvPr>
            <p:ph sz="quarter" idx="13"/>
          </p:nvPr>
        </p:nvSpPr>
        <p:spPr>
          <a:xfrm>
            <a:off x="228600" y="1276350"/>
            <a:ext cx="8534400" cy="3276600"/>
          </a:xfrm>
        </p:spPr>
        <p:txBody>
          <a:bodyPr>
            <a:normAutofit fontScale="92500"/>
          </a:bodyPr>
          <a:lstStyle/>
          <a:p>
            <a:r>
              <a:rPr lang="en-PH" sz="3900" b="1" dirty="0" smtClean="0"/>
              <a:t>The doctor recommended eating healthier meals and _______________.</a:t>
            </a:r>
          </a:p>
          <a:p>
            <a:pPr>
              <a:buNone/>
            </a:pPr>
            <a:endParaRPr lang="en-US" sz="4000" dirty="0" smtClean="0"/>
          </a:p>
          <a:p>
            <a:pPr>
              <a:buNone/>
            </a:pPr>
            <a:r>
              <a:rPr lang="en-PH" sz="4000" dirty="0" smtClean="0"/>
              <a:t>a. to do exercise		c. exercise</a:t>
            </a:r>
            <a:endParaRPr lang="en-US" sz="4000" dirty="0" smtClean="0"/>
          </a:p>
          <a:p>
            <a:pPr>
              <a:buNone/>
            </a:pPr>
            <a:r>
              <a:rPr lang="en-PH" sz="4000" dirty="0" smtClean="0"/>
              <a:t>b. doing exercise		d. to exercise</a:t>
            </a:r>
            <a:endParaRPr lang="en-US" sz="4000" dirty="0" smtClean="0"/>
          </a:p>
          <a:p>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4</a:t>
            </a:r>
          </a:p>
        </p:txBody>
      </p:sp>
      <p:sp>
        <p:nvSpPr>
          <p:cNvPr id="3" name="Content Placeholder 2"/>
          <p:cNvSpPr>
            <a:spLocks noGrp="1"/>
          </p:cNvSpPr>
          <p:nvPr>
            <p:ph sz="quarter" idx="13"/>
          </p:nvPr>
        </p:nvSpPr>
        <p:spPr>
          <a:xfrm>
            <a:off x="228600" y="1276350"/>
            <a:ext cx="8534400" cy="3276600"/>
          </a:xfrm>
        </p:spPr>
        <p:txBody>
          <a:bodyPr>
            <a:normAutofit fontScale="92500"/>
          </a:bodyPr>
          <a:lstStyle/>
          <a:p>
            <a:r>
              <a:rPr lang="en-PH" sz="3900" b="1" dirty="0" smtClean="0"/>
              <a:t>The doctor recommended eating healthier meals and _______________.</a:t>
            </a:r>
          </a:p>
          <a:p>
            <a:pPr>
              <a:buNone/>
            </a:pPr>
            <a:endParaRPr lang="en-US" sz="4000" dirty="0" smtClean="0"/>
          </a:p>
          <a:p>
            <a:pPr>
              <a:buNone/>
            </a:pPr>
            <a:r>
              <a:rPr lang="en-PH" sz="4000" dirty="0" smtClean="0"/>
              <a:t>a. to do exercise		c. exercise</a:t>
            </a:r>
            <a:endParaRPr lang="en-US" sz="4000" dirty="0" smtClean="0"/>
          </a:p>
          <a:p>
            <a:pPr>
              <a:buNone/>
            </a:pPr>
            <a:r>
              <a:rPr lang="en-PH" sz="4000" b="1" dirty="0" smtClean="0">
                <a:solidFill>
                  <a:srgbClr val="7030A0"/>
                </a:solidFill>
              </a:rPr>
              <a:t>b. doing exercise</a:t>
            </a:r>
            <a:r>
              <a:rPr lang="en-PH" sz="4000" dirty="0" smtClean="0"/>
              <a:t>		d. to exercise</a:t>
            </a:r>
            <a:endParaRPr lang="en-US" sz="4000" dirty="0" smtClean="0"/>
          </a:p>
          <a:p>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5</a:t>
            </a:r>
          </a:p>
        </p:txBody>
      </p:sp>
      <p:sp>
        <p:nvSpPr>
          <p:cNvPr id="3" name="Content Placeholder 2"/>
          <p:cNvSpPr>
            <a:spLocks noGrp="1"/>
          </p:cNvSpPr>
          <p:nvPr>
            <p:ph sz="quarter" idx="13"/>
          </p:nvPr>
        </p:nvSpPr>
        <p:spPr/>
        <p:txBody>
          <a:bodyPr>
            <a:normAutofit fontScale="70000" lnSpcReduction="20000"/>
          </a:bodyPr>
          <a:lstStyle/>
          <a:p>
            <a:r>
              <a:rPr lang="en-US" sz="7700" dirty="0" smtClean="0"/>
              <a:t>These patients are facing _______ death.</a:t>
            </a:r>
          </a:p>
          <a:p>
            <a:pPr>
              <a:buNone/>
            </a:pPr>
            <a:endParaRPr lang="en-US" sz="7700" dirty="0" smtClean="0"/>
          </a:p>
          <a:p>
            <a:pPr>
              <a:buNone/>
            </a:pPr>
            <a:r>
              <a:rPr lang="en-US" sz="5400" dirty="0" smtClean="0"/>
              <a:t>A. eminent         		    C. imminent</a:t>
            </a:r>
          </a:p>
          <a:p>
            <a:pPr>
              <a:buNone/>
            </a:pPr>
            <a:r>
              <a:rPr lang="en-US" sz="5400" dirty="0" smtClean="0"/>
              <a:t>B. Eminence            	    D. Imminence</a:t>
            </a:r>
          </a:p>
          <a:p>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5</a:t>
            </a:r>
          </a:p>
        </p:txBody>
      </p:sp>
      <p:sp>
        <p:nvSpPr>
          <p:cNvPr id="3" name="Content Placeholder 2"/>
          <p:cNvSpPr>
            <a:spLocks noGrp="1"/>
          </p:cNvSpPr>
          <p:nvPr>
            <p:ph sz="quarter" idx="13"/>
          </p:nvPr>
        </p:nvSpPr>
        <p:spPr/>
        <p:txBody>
          <a:bodyPr>
            <a:normAutofit fontScale="70000" lnSpcReduction="20000"/>
          </a:bodyPr>
          <a:lstStyle/>
          <a:p>
            <a:r>
              <a:rPr lang="en-US" sz="7700" dirty="0" smtClean="0"/>
              <a:t>These patients are facing _______ death.</a:t>
            </a:r>
          </a:p>
          <a:p>
            <a:pPr>
              <a:buNone/>
            </a:pPr>
            <a:endParaRPr lang="en-US" sz="7700" dirty="0" smtClean="0"/>
          </a:p>
          <a:p>
            <a:pPr>
              <a:buNone/>
            </a:pPr>
            <a:r>
              <a:rPr lang="en-US" sz="5400" dirty="0" smtClean="0"/>
              <a:t>A. eminent         		    </a:t>
            </a:r>
            <a:r>
              <a:rPr lang="en-US" sz="5400" b="1" dirty="0" smtClean="0">
                <a:solidFill>
                  <a:srgbClr val="7030A0"/>
                </a:solidFill>
                <a:effectLst>
                  <a:outerShdw blurRad="38100" dist="38100" dir="2700000" algn="tl">
                    <a:srgbClr val="000000">
                      <a:alpha val="43137"/>
                    </a:srgbClr>
                  </a:outerShdw>
                </a:effectLst>
              </a:rPr>
              <a:t>C. imminent</a:t>
            </a:r>
          </a:p>
          <a:p>
            <a:pPr>
              <a:buNone/>
            </a:pPr>
            <a:r>
              <a:rPr lang="en-US" sz="5400" dirty="0" smtClean="0"/>
              <a:t>B. Eminence            	    D. Imminence</a:t>
            </a:r>
          </a:p>
          <a:p>
            <a:endParaRPr 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6</a:t>
            </a:r>
          </a:p>
        </p:txBody>
      </p:sp>
      <p:sp>
        <p:nvSpPr>
          <p:cNvPr id="3" name="Content Placeholder 2"/>
          <p:cNvSpPr>
            <a:spLocks noGrp="1"/>
          </p:cNvSpPr>
          <p:nvPr>
            <p:ph sz="quarter" idx="13"/>
          </p:nvPr>
        </p:nvSpPr>
        <p:spPr>
          <a:xfrm>
            <a:off x="152400" y="1352550"/>
            <a:ext cx="8610600" cy="3657600"/>
          </a:xfrm>
        </p:spPr>
        <p:txBody>
          <a:bodyPr>
            <a:normAutofit fontScale="92500" lnSpcReduction="20000"/>
          </a:bodyPr>
          <a:lstStyle/>
          <a:p>
            <a:pPr algn="ctr"/>
            <a:r>
              <a:rPr lang="en-US" sz="4000" b="1" dirty="0" smtClean="0"/>
              <a:t>There are times when we are forced to do things against our own </a:t>
            </a:r>
            <a:r>
              <a:rPr lang="en-US" sz="4000" b="1" u="sng" dirty="0" smtClean="0"/>
              <a:t>volitions</a:t>
            </a:r>
            <a:r>
              <a:rPr lang="en-US" sz="4000" b="1" dirty="0" smtClean="0"/>
              <a:t>. The underlined word means:</a:t>
            </a:r>
          </a:p>
          <a:p>
            <a:r>
              <a:rPr lang="en-US" sz="4000" dirty="0" smtClean="0"/>
              <a:t>a. opinion	</a:t>
            </a:r>
          </a:p>
          <a:p>
            <a:r>
              <a:rPr lang="en-US" sz="4000" dirty="0" smtClean="0"/>
              <a:t>b. intuition	</a:t>
            </a:r>
          </a:p>
          <a:p>
            <a:r>
              <a:rPr lang="en-US" sz="4000" b="1" u="sng" dirty="0" smtClean="0">
                <a:solidFill>
                  <a:srgbClr val="7030A0"/>
                </a:solidFill>
              </a:rPr>
              <a:t>c. will</a:t>
            </a:r>
            <a:r>
              <a:rPr lang="en-US" sz="4000" dirty="0" smtClean="0"/>
              <a:t>		</a:t>
            </a:r>
          </a:p>
          <a:p>
            <a:r>
              <a:rPr lang="en-US" sz="4000" dirty="0" smtClean="0"/>
              <a:t>d. Fate</a:t>
            </a:r>
          </a:p>
          <a:p>
            <a:pPr>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1000" y="2057400"/>
            <a:ext cx="9525000" cy="1254919"/>
          </a:xfrm>
        </p:spPr>
        <p:txBody>
          <a:bodyPr>
            <a:noAutofit/>
          </a:bodyPr>
          <a:lstStyle/>
          <a:p>
            <a:pPr algn="ctr"/>
            <a:r>
              <a:rPr lang="en-US" sz="4400" dirty="0" smtClean="0">
                <a:effectLst>
                  <a:outerShdw blurRad="38100" dist="38100" dir="2700000" algn="tl">
                    <a:srgbClr val="000000">
                      <a:alpha val="43137"/>
                    </a:srgbClr>
                  </a:outerShdw>
                </a:effectLst>
                <a:latin typeface="Arial Black" pitchFamily="34" charset="0"/>
              </a:rPr>
              <a:t>PARTNERS </a:t>
            </a:r>
          </a:p>
          <a:p>
            <a:pPr algn="ctr"/>
            <a:r>
              <a:rPr lang="en-US" sz="4400" dirty="0" smtClean="0">
                <a:effectLst>
                  <a:outerShdw blurRad="38100" dist="38100" dir="2700000" algn="tl">
                    <a:srgbClr val="000000">
                      <a:alpha val="43137"/>
                    </a:srgbClr>
                  </a:outerShdw>
                </a:effectLst>
                <a:latin typeface="Arial Black" pitchFamily="34" charset="0"/>
              </a:rPr>
              <a:t>in</a:t>
            </a:r>
          </a:p>
          <a:p>
            <a:pPr algn="ctr"/>
            <a:r>
              <a:rPr lang="en-US" sz="4400" dirty="0" smtClean="0">
                <a:effectLst>
                  <a:outerShdw blurRad="38100" dist="38100" dir="2700000" algn="tl">
                    <a:srgbClr val="000000">
                      <a:alpha val="43137"/>
                    </a:srgbClr>
                  </a:outerShdw>
                </a:effectLst>
                <a:latin typeface="Arial Black" pitchFamily="34" charset="0"/>
              </a:rPr>
              <a:t>REVIEW EXAM </a:t>
            </a:r>
          </a:p>
          <a:p>
            <a:pPr algn="ctr"/>
            <a:r>
              <a:rPr lang="en-US" sz="4400" dirty="0" smtClean="0">
                <a:effectLst>
                  <a:outerShdw blurRad="38100" dist="38100" dir="2700000" algn="tl">
                    <a:srgbClr val="000000">
                      <a:alpha val="43137"/>
                    </a:srgbClr>
                  </a:outerShdw>
                </a:effectLst>
                <a:latin typeface="Arial Black" pitchFamily="34" charset="0"/>
              </a:rPr>
              <a:t>PREPARATION </a:t>
            </a:r>
            <a:endParaRPr lang="en-US" sz="4400" dirty="0">
              <a:effectLst>
                <a:outerShdw blurRad="38100" dist="38100" dir="2700000" algn="tl">
                  <a:srgbClr val="000000">
                    <a:alpha val="43137"/>
                  </a:srgbClr>
                </a:outerShdw>
              </a:effectLst>
              <a:latin typeface="Arial Black" pitchFamily="34" charset="0"/>
            </a:endParaRPr>
          </a:p>
        </p:txBody>
      </p:sp>
      <p:sp>
        <p:nvSpPr>
          <p:cNvPr id="3" name="Title 2"/>
          <p:cNvSpPr>
            <a:spLocks noGrp="1"/>
          </p:cNvSpPr>
          <p:nvPr>
            <p:ph type="title"/>
          </p:nvPr>
        </p:nvSpPr>
        <p:spPr/>
        <p:txBody>
          <a:bodyPr>
            <a:normAutofit fontScale="90000"/>
          </a:bodyP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r>
              <a:rPr lang="en-US" dirty="0" smtClean="0"/>
              <a:t>ADDENDUM</a:t>
            </a:r>
            <a:endParaRPr lang="en-US" dirty="0"/>
          </a:p>
        </p:txBody>
      </p:sp>
      <p:sp>
        <p:nvSpPr>
          <p:cNvPr id="3" name="Title 2"/>
          <p:cNvSpPr>
            <a:spLocks noGrp="1"/>
          </p:cNvSpPr>
          <p:nvPr>
            <p:ph type="title"/>
          </p:nvPr>
        </p:nvSpPr>
        <p:spPr>
          <a:xfrm>
            <a:off x="304800" y="2800350"/>
            <a:ext cx="8839200" cy="2038350"/>
          </a:xfrm>
        </p:spPr>
        <p:txBody>
          <a:bodyPr>
            <a:normAutofit fontScale="90000"/>
          </a:bodyPr>
          <a:lstStyle/>
          <a:p>
            <a:r>
              <a:rPr lang="en-US" b="1" dirty="0" smtClean="0">
                <a:solidFill>
                  <a:schemeClr val="accent3">
                    <a:lumMod val="60000"/>
                    <a:lumOff val="40000"/>
                  </a:schemeClr>
                </a:solidFill>
                <a:effectLst>
                  <a:outerShdw blurRad="38100" dist="38100" dir="2700000" algn="tl">
                    <a:srgbClr val="000000">
                      <a:alpha val="43137"/>
                    </a:srgbClr>
                  </a:outerShdw>
                </a:effectLst>
              </a:rPr>
              <a:t>Clerical operations</a:t>
            </a:r>
            <a:r>
              <a:rPr lang="en-US" b="1" dirty="0" smtClean="0">
                <a:effectLst>
                  <a:outerShdw blurRad="38100" dist="38100" dir="2700000" algn="tl">
                    <a:srgbClr val="000000">
                      <a:alpha val="43137"/>
                    </a:srgbClr>
                  </a:outerShdw>
                </a:effectLst>
              </a:rPr>
              <a:t/>
            </a:r>
            <a:br>
              <a:rPr lang="en-US" b="1" dirty="0" smtClean="0">
                <a:effectLst>
                  <a:outerShdw blurRad="38100" dist="38100" dir="2700000" algn="tl">
                    <a:srgbClr val="000000">
                      <a:alpha val="43137"/>
                    </a:srgbClr>
                  </a:outerShdw>
                </a:effectLst>
              </a:rPr>
            </a:br>
            <a:r>
              <a:rPr lang="en-US" b="1" dirty="0" err="1" smtClean="0">
                <a:solidFill>
                  <a:schemeClr val="accent2">
                    <a:lumMod val="60000"/>
                    <a:lumOff val="40000"/>
                  </a:schemeClr>
                </a:solidFill>
                <a:effectLst>
                  <a:outerShdw blurRad="38100" dist="38100" dir="2700000" algn="tl">
                    <a:srgbClr val="000000">
                      <a:alpha val="43137"/>
                    </a:srgbClr>
                  </a:outerShdw>
                </a:effectLst>
              </a:rPr>
              <a:t>filipino</a:t>
            </a:r>
            <a:r>
              <a:rPr lang="en-US" b="1" dirty="0" smtClean="0">
                <a:solidFill>
                  <a:schemeClr val="accent2">
                    <a:lumMod val="60000"/>
                    <a:lumOff val="40000"/>
                  </a:schemeClr>
                </a:solidFill>
                <a:effectLst>
                  <a:outerShdw blurRad="38100" dist="38100" dir="2700000" algn="tl">
                    <a:srgbClr val="000000">
                      <a:alpha val="43137"/>
                    </a:srgbClr>
                  </a:outerShdw>
                </a:effectLst>
              </a:rPr>
              <a:t> </a:t>
            </a:r>
            <a:r>
              <a:rPr lang="en-US" b="1" dirty="0" err="1" smtClean="0">
                <a:solidFill>
                  <a:schemeClr val="accent2">
                    <a:lumMod val="60000"/>
                    <a:lumOff val="40000"/>
                  </a:schemeClr>
                </a:solidFill>
                <a:effectLst>
                  <a:outerShdw blurRad="38100" dist="38100" dir="2700000" algn="tl">
                    <a:srgbClr val="000000">
                      <a:alpha val="43137"/>
                    </a:srgbClr>
                  </a:outerShdw>
                </a:effectLst>
              </a:rPr>
              <a:t>talasalitaan</a:t>
            </a:r>
            <a:r>
              <a:rPr lang="en-US" b="1" dirty="0" smtClean="0">
                <a:effectLst>
                  <a:outerShdw blurRad="38100" dist="38100" dir="2700000" algn="tl">
                    <a:srgbClr val="000000">
                      <a:alpha val="43137"/>
                    </a:srgbClr>
                  </a:outerShdw>
                </a:effectLst>
              </a:rPr>
              <a:t/>
            </a:r>
            <a:br>
              <a:rPr lang="en-US" b="1" dirty="0" smtClean="0">
                <a:effectLst>
                  <a:outerShdw blurRad="38100" dist="38100" dir="2700000" algn="tl">
                    <a:srgbClr val="000000">
                      <a:alpha val="43137"/>
                    </a:srgbClr>
                  </a:outerShdw>
                </a:effectLst>
              </a:rPr>
            </a:br>
            <a:r>
              <a:rPr lang="en-US" b="1" dirty="0" err="1" smtClean="0">
                <a:solidFill>
                  <a:schemeClr val="accent5">
                    <a:lumMod val="40000"/>
                    <a:lumOff val="60000"/>
                  </a:schemeClr>
                </a:solidFill>
                <a:effectLst>
                  <a:outerShdw blurRad="38100" dist="38100" dir="2700000" algn="tl">
                    <a:srgbClr val="000000">
                      <a:alpha val="43137"/>
                    </a:srgbClr>
                  </a:outerShdw>
                </a:effectLst>
              </a:rPr>
              <a:t>kawikaan</a:t>
            </a:r>
            <a:r>
              <a:rPr lang="en-US" b="1" dirty="0" smtClean="0">
                <a:solidFill>
                  <a:schemeClr val="accent5">
                    <a:lumMod val="40000"/>
                    <a:lumOff val="60000"/>
                  </a:schemeClr>
                </a:solidFill>
                <a:effectLst>
                  <a:outerShdw blurRad="38100" dist="38100" dir="2700000" algn="tl">
                    <a:srgbClr val="000000">
                      <a:alpha val="43137"/>
                    </a:srgbClr>
                  </a:outerShdw>
                </a:effectLst>
              </a:rPr>
              <a:t> AT PAGWAWASTO</a:t>
            </a:r>
            <a:r>
              <a:rPr lang="en-US" b="1" dirty="0" smtClean="0">
                <a:effectLst>
                  <a:outerShdw blurRad="38100" dist="38100" dir="2700000" algn="tl">
                    <a:srgbClr val="000000">
                      <a:alpha val="43137"/>
                    </a:srgbClr>
                  </a:outerShdw>
                </a:effectLst>
              </a:rPr>
              <a:t/>
            </a:r>
            <a:br>
              <a:rPr lang="en-US" b="1" dirty="0" smtClean="0">
                <a:effectLst>
                  <a:outerShdw blurRad="38100" dist="38100" dir="2700000" algn="tl">
                    <a:srgbClr val="000000">
                      <a:alpha val="43137"/>
                    </a:srgbClr>
                  </a:outerShdw>
                </a:effectLst>
              </a:rPr>
            </a:br>
            <a:r>
              <a:rPr lang="en-US" b="1" dirty="0" smtClean="0">
                <a:solidFill>
                  <a:schemeClr val="accent6">
                    <a:lumMod val="40000"/>
                    <a:lumOff val="60000"/>
                  </a:schemeClr>
                </a:solidFill>
                <a:effectLst>
                  <a:outerShdw blurRad="38100" dist="38100" dir="2700000" algn="tl">
                    <a:srgbClr val="000000">
                      <a:alpha val="43137"/>
                    </a:srgbClr>
                  </a:outerShdw>
                </a:effectLst>
              </a:rPr>
              <a:t>TERMS and concepts from the constitution</a:t>
            </a:r>
            <a:r>
              <a:rPr lang="en-US" b="1" dirty="0" smtClean="0">
                <a:effectLst>
                  <a:outerShdw blurRad="38100" dist="38100" dir="2700000" algn="tl">
                    <a:srgbClr val="000000">
                      <a:alpha val="43137"/>
                    </a:srgbClr>
                  </a:outerShdw>
                </a:effectLst>
              </a:rPr>
              <a:t/>
            </a:r>
            <a:br>
              <a:rPr lang="en-US" b="1" dirty="0" smtClean="0">
                <a:effectLst>
                  <a:outerShdw blurRad="38100" dist="38100" dir="2700000" algn="tl">
                    <a:srgbClr val="000000">
                      <a:alpha val="43137"/>
                    </a:srgbClr>
                  </a:outerShdw>
                </a:effectLst>
              </a:rPr>
            </a:br>
            <a:r>
              <a:rPr lang="en-US" b="1" dirty="0" smtClean="0">
                <a:solidFill>
                  <a:srgbClr val="FFFF00"/>
                </a:solidFill>
                <a:effectLst>
                  <a:outerShdw blurRad="38100" dist="38100" dir="2700000" algn="tl">
                    <a:srgbClr val="000000">
                      <a:alpha val="43137"/>
                    </a:srgbClr>
                  </a:outerShdw>
                </a:effectLst>
              </a:rPr>
              <a:t>other </a:t>
            </a:r>
            <a:r>
              <a:rPr lang="en-US" b="1" dirty="0" err="1" smtClean="0">
                <a:solidFill>
                  <a:srgbClr val="FFFF00"/>
                </a:solidFill>
                <a:effectLst>
                  <a:outerShdw blurRad="38100" dist="38100" dir="2700000" algn="tl">
                    <a:srgbClr val="000000">
                      <a:alpha val="43137"/>
                    </a:srgbClr>
                  </a:outerShdw>
                </a:effectLst>
              </a:rPr>
              <a:t>faqs</a:t>
            </a:r>
            <a:r>
              <a:rPr lang="en-US" b="1" dirty="0" smtClean="0">
                <a:solidFill>
                  <a:srgbClr val="FFFF00"/>
                </a:solidFill>
                <a:effectLst>
                  <a:outerShdw blurRad="38100" dist="38100" dir="2700000" algn="tl">
                    <a:srgbClr val="000000">
                      <a:alpha val="43137"/>
                    </a:srgbClr>
                  </a:outerShdw>
                </a:effectLst>
              </a:rPr>
              <a:t> in </a:t>
            </a:r>
            <a:r>
              <a:rPr lang="en-US" b="1" dirty="0" err="1" smtClean="0">
                <a:solidFill>
                  <a:srgbClr val="FFFF00"/>
                </a:solidFill>
                <a:effectLst>
                  <a:outerShdw blurRad="38100" dist="38100" dir="2700000" algn="tl">
                    <a:srgbClr val="000000">
                      <a:alpha val="43137"/>
                    </a:srgbClr>
                  </a:outerShdw>
                </a:effectLst>
              </a:rPr>
              <a:t>cs</a:t>
            </a:r>
            <a:r>
              <a:rPr lang="en-US" dirty="0" smtClean="0"/>
              <a:t/>
            </a:r>
            <a:br>
              <a:rPr lang="en-US" dirty="0" smtClean="0"/>
            </a:br>
            <a:endParaRPr lang="en-US" dirty="0"/>
          </a:p>
        </p:txBody>
      </p:sp>
    </p:spTree>
  </p:cSld>
  <p:clrMapOvr>
    <a:masterClrMapping/>
  </p:clrMapOvr>
  <p:transition>
    <p:dissolv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6</a:t>
            </a:r>
          </a:p>
        </p:txBody>
      </p:sp>
      <p:sp>
        <p:nvSpPr>
          <p:cNvPr id="3" name="Content Placeholder 2"/>
          <p:cNvSpPr>
            <a:spLocks noGrp="1"/>
          </p:cNvSpPr>
          <p:nvPr>
            <p:ph sz="quarter" idx="13"/>
          </p:nvPr>
        </p:nvSpPr>
        <p:spPr>
          <a:xfrm>
            <a:off x="152400" y="1352550"/>
            <a:ext cx="8610600" cy="3657600"/>
          </a:xfrm>
        </p:spPr>
        <p:txBody>
          <a:bodyPr>
            <a:normAutofit fontScale="92500" lnSpcReduction="20000"/>
          </a:bodyPr>
          <a:lstStyle/>
          <a:p>
            <a:pPr algn="ctr"/>
            <a:r>
              <a:rPr lang="en-US" sz="4000" b="1" dirty="0" smtClean="0"/>
              <a:t>There are times when we are forced to do things against our own </a:t>
            </a:r>
            <a:r>
              <a:rPr lang="en-US" sz="4000" b="1" u="sng" dirty="0" smtClean="0"/>
              <a:t>volitions</a:t>
            </a:r>
            <a:r>
              <a:rPr lang="en-US" sz="4000" b="1" dirty="0" smtClean="0"/>
              <a:t>. The underlined word means:</a:t>
            </a:r>
          </a:p>
          <a:p>
            <a:r>
              <a:rPr lang="en-US" sz="4000" dirty="0" smtClean="0"/>
              <a:t>a. opinion	</a:t>
            </a:r>
          </a:p>
          <a:p>
            <a:r>
              <a:rPr lang="en-US" sz="4000" dirty="0" smtClean="0"/>
              <a:t>b. intuition	</a:t>
            </a:r>
          </a:p>
          <a:p>
            <a:r>
              <a:rPr lang="en-US" sz="4000" dirty="0" smtClean="0"/>
              <a:t>c. will		</a:t>
            </a:r>
          </a:p>
          <a:p>
            <a:r>
              <a:rPr lang="en-US" sz="4000" dirty="0" smtClean="0"/>
              <a:t>d. Fate</a:t>
            </a:r>
          </a:p>
          <a:p>
            <a:pPr>
              <a:buNone/>
            </a:pPr>
            <a:endParaRPr 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7</a:t>
            </a:r>
          </a:p>
        </p:txBody>
      </p:sp>
      <p:sp>
        <p:nvSpPr>
          <p:cNvPr id="3" name="Content Placeholder 2"/>
          <p:cNvSpPr>
            <a:spLocks noGrp="1"/>
          </p:cNvSpPr>
          <p:nvPr>
            <p:ph sz="quarter" idx="13"/>
          </p:nvPr>
        </p:nvSpPr>
        <p:spPr>
          <a:xfrm>
            <a:off x="228600" y="1352550"/>
            <a:ext cx="8534400" cy="3790950"/>
          </a:xfrm>
        </p:spPr>
        <p:txBody>
          <a:bodyPr>
            <a:normAutofit lnSpcReduction="10000"/>
          </a:bodyPr>
          <a:lstStyle/>
          <a:p>
            <a:r>
              <a:rPr lang="en-US" sz="3200" b="1" dirty="0" smtClean="0"/>
              <a:t>William Shakespeare showed</a:t>
            </a:r>
            <a:r>
              <a:rPr lang="en-US" sz="3200" b="1" u="sng" dirty="0" smtClean="0"/>
              <a:t> composure</a:t>
            </a:r>
            <a:r>
              <a:rPr lang="en-US" sz="3200" b="1" dirty="0" smtClean="0"/>
              <a:t> in front of his critics amidst countless derision. The underlined word means: </a:t>
            </a:r>
          </a:p>
          <a:p>
            <a:r>
              <a:rPr lang="en-US" sz="3200" dirty="0" smtClean="0"/>
              <a:t>a. agitation 	</a:t>
            </a:r>
          </a:p>
          <a:p>
            <a:r>
              <a:rPr lang="en-US" sz="3200" dirty="0" smtClean="0"/>
              <a:t>b. fear		</a:t>
            </a:r>
          </a:p>
          <a:p>
            <a:r>
              <a:rPr lang="en-US" sz="3200" dirty="0" smtClean="0"/>
              <a:t>c. aplomb	</a:t>
            </a:r>
          </a:p>
          <a:p>
            <a:r>
              <a:rPr lang="en-US" sz="3200" dirty="0" smtClean="0"/>
              <a:t>d. Nervousness</a:t>
            </a:r>
          </a:p>
          <a:p>
            <a:endParaRPr 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7</a:t>
            </a:r>
          </a:p>
        </p:txBody>
      </p:sp>
      <p:sp>
        <p:nvSpPr>
          <p:cNvPr id="3" name="Content Placeholder 2"/>
          <p:cNvSpPr>
            <a:spLocks noGrp="1"/>
          </p:cNvSpPr>
          <p:nvPr>
            <p:ph sz="quarter" idx="13"/>
          </p:nvPr>
        </p:nvSpPr>
        <p:spPr>
          <a:xfrm>
            <a:off x="228600" y="1352550"/>
            <a:ext cx="8534400" cy="3790950"/>
          </a:xfrm>
        </p:spPr>
        <p:txBody>
          <a:bodyPr>
            <a:normAutofit lnSpcReduction="10000"/>
          </a:bodyPr>
          <a:lstStyle/>
          <a:p>
            <a:r>
              <a:rPr lang="en-US" sz="3200" b="1" dirty="0" smtClean="0"/>
              <a:t>William Shakespeare showed</a:t>
            </a:r>
            <a:r>
              <a:rPr lang="en-US" sz="3200" b="1" u="sng" dirty="0" smtClean="0"/>
              <a:t> composure</a:t>
            </a:r>
            <a:r>
              <a:rPr lang="en-US" sz="3200" b="1" dirty="0" smtClean="0"/>
              <a:t> in front of his critics amidst countless derision. The underlined word means: </a:t>
            </a:r>
          </a:p>
          <a:p>
            <a:r>
              <a:rPr lang="en-US" sz="3200" dirty="0" smtClean="0"/>
              <a:t>a. agitation 	</a:t>
            </a:r>
          </a:p>
          <a:p>
            <a:r>
              <a:rPr lang="en-US" sz="3200" dirty="0" smtClean="0"/>
              <a:t>b. fear		</a:t>
            </a:r>
          </a:p>
          <a:p>
            <a:r>
              <a:rPr lang="en-US" sz="3200" b="1" u="sng" dirty="0" smtClean="0">
                <a:solidFill>
                  <a:srgbClr val="7030A0"/>
                </a:solidFill>
                <a:effectLst>
                  <a:outerShdw blurRad="38100" dist="38100" dir="2700000" algn="tl">
                    <a:srgbClr val="000000">
                      <a:alpha val="43137"/>
                    </a:srgbClr>
                  </a:outerShdw>
                </a:effectLst>
              </a:rPr>
              <a:t>c. aplomb</a:t>
            </a:r>
            <a:r>
              <a:rPr lang="en-US" sz="3200" dirty="0" smtClean="0"/>
              <a:t>	</a:t>
            </a:r>
          </a:p>
          <a:p>
            <a:r>
              <a:rPr lang="en-US" sz="3200" dirty="0" smtClean="0"/>
              <a:t>d. Nervousness</a:t>
            </a:r>
          </a:p>
          <a:p>
            <a:endParaRPr 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r>
              <a:rPr lang="en-US" dirty="0" smtClean="0"/>
              <a:t>FINALLY!</a:t>
            </a:r>
            <a:endParaRPr lang="en-US" dirty="0"/>
          </a:p>
        </p:txBody>
      </p:sp>
      <p:sp>
        <p:nvSpPr>
          <p:cNvPr id="3" name="Title 2"/>
          <p:cNvSpPr>
            <a:spLocks noGrp="1"/>
          </p:cNvSpPr>
          <p:nvPr>
            <p:ph type="title"/>
          </p:nvPr>
        </p:nvSpPr>
        <p:spPr/>
        <p:txBody>
          <a:bodyPr>
            <a:noAutofit/>
          </a:bodyPr>
          <a:lstStyle/>
          <a:p>
            <a:r>
              <a:rPr lang="en-US" sz="7200" b="1" dirty="0" smtClean="0">
                <a:solidFill>
                  <a:srgbClr val="FEECDA"/>
                </a:solidFill>
                <a:effectLst>
                  <a:outerShdw blurRad="38100" dist="38100" dir="2700000" algn="tl">
                    <a:srgbClr val="000000">
                      <a:alpha val="43137"/>
                    </a:srgbClr>
                  </a:outerShdw>
                </a:effectLst>
              </a:rPr>
              <a:t>We are almost done!</a:t>
            </a:r>
            <a:endParaRPr lang="en-US" sz="7200" b="1" dirty="0">
              <a:solidFill>
                <a:srgbClr val="FEECDA"/>
              </a:solidFill>
              <a:effectLst>
                <a:outerShdw blurRad="38100" dist="38100" dir="2700000" algn="tl">
                  <a:srgbClr val="000000">
                    <a:alpha val="43137"/>
                  </a:srgbClr>
                </a:outerShdw>
              </a:effectLst>
            </a:endParaRPr>
          </a:p>
        </p:txBody>
      </p:sp>
    </p:spTree>
  </p:cSld>
  <p:clrMapOvr>
    <a:masterClrMapping/>
  </p:clrMapOvr>
  <p:transition>
    <p:dissolv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DONE!</a:t>
            </a:r>
            <a:endParaRPr lang="en-US" dirty="0"/>
          </a:p>
        </p:txBody>
      </p:sp>
      <p:pic>
        <p:nvPicPr>
          <p:cNvPr id="4" name="Content Placeholder 3" descr="10259205_722990917744031_8144712356614021347_o.jpg"/>
          <p:cNvPicPr>
            <a:picLocks noGrp="1" noChangeAspect="1"/>
          </p:cNvPicPr>
          <p:nvPr>
            <p:ph idx="1"/>
          </p:nvPr>
        </p:nvPicPr>
        <p:blipFill>
          <a:blip r:embed="rId2" cstate="print"/>
          <a:stretch>
            <a:fillRect/>
          </a:stretch>
        </p:blipFill>
        <p:spPr>
          <a:xfrm>
            <a:off x="4953000" y="181292"/>
            <a:ext cx="3632780" cy="45780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fade thruBlk="1"/>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76400" y="209550"/>
            <a:ext cx="4724400" cy="4724400"/>
          </a:xfrm>
          <a:prstGeom prst="rect">
            <a:avLst/>
          </a:prstGeom>
          <a:ln>
            <a:noFill/>
          </a:ln>
          <a:effectLst>
            <a:softEdge rad="112500"/>
          </a:effectLst>
        </p:spPr>
      </p:pic>
    </p:spTree>
    <p:extLst>
      <p:ext uri="{BB962C8B-B14F-4D97-AF65-F5344CB8AC3E}">
        <p14:creationId xmlns:p14="http://schemas.microsoft.com/office/powerpoint/2010/main" val="219858288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24000" y="57150"/>
            <a:ext cx="4876800" cy="4876800"/>
          </a:xfrm>
          <a:prstGeom prst="rect">
            <a:avLst/>
          </a:prstGeom>
          <a:ln>
            <a:noFill/>
          </a:ln>
          <a:effectLst>
            <a:softEdge rad="112500"/>
          </a:effectLst>
        </p:spPr>
      </p:pic>
    </p:spTree>
    <p:extLst>
      <p:ext uri="{BB962C8B-B14F-4D97-AF65-F5344CB8AC3E}">
        <p14:creationId xmlns:p14="http://schemas.microsoft.com/office/powerpoint/2010/main" val="236693638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156848" y="94208"/>
            <a:ext cx="4906503" cy="4906503"/>
          </a:xfrm>
          <a:prstGeom prst="rect">
            <a:avLst/>
          </a:prstGeom>
          <a:ln>
            <a:noFill/>
          </a:ln>
          <a:effectLst>
            <a:softEdge rad="112500"/>
          </a:effectLst>
        </p:spPr>
      </p:pic>
    </p:spTree>
    <p:extLst>
      <p:ext uri="{BB962C8B-B14F-4D97-AF65-F5344CB8AC3E}">
        <p14:creationId xmlns:p14="http://schemas.microsoft.com/office/powerpoint/2010/main" val="16869547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62000" y="114300"/>
            <a:ext cx="6553200" cy="4914900"/>
          </a:xfrm>
          <a:prstGeom prst="rect">
            <a:avLst/>
          </a:prstGeom>
          <a:ln>
            <a:noFill/>
          </a:ln>
          <a:effectLst>
            <a:softEdge rad="112500"/>
          </a:effectLst>
        </p:spPr>
      </p:pic>
    </p:spTree>
    <p:extLst>
      <p:ext uri="{BB962C8B-B14F-4D97-AF65-F5344CB8AC3E}">
        <p14:creationId xmlns:p14="http://schemas.microsoft.com/office/powerpoint/2010/main" val="360239381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76400" y="209550"/>
            <a:ext cx="4724400" cy="4724400"/>
          </a:xfrm>
          <a:prstGeom prst="rect">
            <a:avLst/>
          </a:prstGeom>
          <a:ln>
            <a:noFill/>
          </a:ln>
          <a:effectLst>
            <a:softEdge rad="112500"/>
          </a:effectLst>
        </p:spPr>
      </p:pic>
    </p:spTree>
    <p:extLst>
      <p:ext uri="{BB962C8B-B14F-4D97-AF65-F5344CB8AC3E}">
        <p14:creationId xmlns:p14="http://schemas.microsoft.com/office/powerpoint/2010/main" val="2119468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p:txBody>
          <a:bodyPr>
            <a:noAutofit/>
          </a:bodyPr>
          <a:lstStyle/>
          <a:p>
            <a:r>
              <a:rPr lang="en-US" sz="7200" dirty="0" smtClean="0">
                <a:latin typeface="Rockwell Extra Bold" pitchFamily="18" charset="0"/>
              </a:rPr>
              <a:t>Let’s get the ball rolling</a:t>
            </a:r>
            <a:endParaRPr lang="en-US" sz="7200" dirty="0">
              <a:latin typeface="Rockwell Extra Bold" pitchFamily="18" charset="0"/>
            </a:endParaRPr>
          </a:p>
        </p:txBody>
      </p:sp>
    </p:spTree>
  </p:cSld>
  <p:clrMapOvr>
    <a:masterClrMapping/>
  </p:clrMapOvr>
  <p:transition>
    <p:wheel spokes="1"/>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62000" y="94208"/>
            <a:ext cx="7696200" cy="4906503"/>
          </a:xfrm>
          <a:prstGeom prst="rect">
            <a:avLst/>
          </a:prstGeom>
          <a:ln>
            <a:noFill/>
          </a:ln>
          <a:effectLst>
            <a:softEdge rad="112500"/>
          </a:effectLst>
        </p:spPr>
      </p:pic>
    </p:spTree>
    <p:extLst>
      <p:ext uri="{BB962C8B-B14F-4D97-AF65-F5344CB8AC3E}">
        <p14:creationId xmlns:p14="http://schemas.microsoft.com/office/powerpoint/2010/main" val="5198288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156848" y="94208"/>
            <a:ext cx="4906503" cy="4906503"/>
          </a:xfrm>
          <a:prstGeom prst="rect">
            <a:avLst/>
          </a:prstGeom>
          <a:ln>
            <a:noFill/>
          </a:ln>
          <a:effectLst>
            <a:softEdge rad="112500"/>
          </a:effectLst>
        </p:spPr>
      </p:pic>
    </p:spTree>
    <p:extLst>
      <p:ext uri="{BB962C8B-B14F-4D97-AF65-F5344CB8AC3E}">
        <p14:creationId xmlns:p14="http://schemas.microsoft.com/office/powerpoint/2010/main" val="29074382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HOWEVER, PLEASE BE REMINDED!</a:t>
            </a:r>
            <a:endParaRPr lang="en-US" dirty="0"/>
          </a:p>
        </p:txBody>
      </p:sp>
      <p:pic>
        <p:nvPicPr>
          <p:cNvPr id="4" name="Content Placeholder 3" descr="1538939_698306786870545_617159847_n.jpg"/>
          <p:cNvPicPr>
            <a:picLocks noGrp="1" noChangeAspect="1"/>
          </p:cNvPicPr>
          <p:nvPr>
            <p:ph idx="1"/>
          </p:nvPr>
        </p:nvPicPr>
        <p:blipFill>
          <a:blip r:embed="rId2" cstate="print"/>
          <a:stretch>
            <a:fillRect/>
          </a:stretch>
        </p:blipFill>
        <p:spPr>
          <a:xfrm>
            <a:off x="609600" y="1092361"/>
            <a:ext cx="8077200" cy="4070909"/>
          </a:xfrm>
        </p:spPr>
      </p:pic>
    </p:spTree>
  </p:cSld>
  <p:clrMapOvr>
    <a:masterClrMapping/>
  </p:clrMapOvr>
  <p:transition>
    <p:dissolv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47650"/>
            <a:ext cx="8153400" cy="1005840"/>
          </a:xfrm>
        </p:spPr>
        <p:txBody>
          <a:bodyPr/>
          <a:lstStyle/>
          <a:p>
            <a:r>
              <a:rPr lang="en-US" b="1" dirty="0" smtClean="0">
                <a:effectLst>
                  <a:outerShdw blurRad="38100" dist="38100" dir="2700000" algn="tl">
                    <a:srgbClr val="000000">
                      <a:alpha val="43137"/>
                    </a:srgbClr>
                  </a:outerShdw>
                </a:effectLst>
              </a:rPr>
              <a:t>HOPE TO SEE YOUR NAME!</a:t>
            </a:r>
            <a:endParaRPr lang="en-US" b="1" dirty="0">
              <a:effectLst>
                <a:outerShdw blurRad="38100" dist="38100" dir="2700000" algn="tl">
                  <a:srgbClr val="000000">
                    <a:alpha val="43137"/>
                  </a:srgbClr>
                </a:outerShdw>
              </a:effectLst>
            </a:endParaRPr>
          </a:p>
        </p:txBody>
      </p:sp>
      <p:pic>
        <p:nvPicPr>
          <p:cNvPr id="4" name="Content Placeholder 3" descr="IMG_20141210_102938.jpg"/>
          <p:cNvPicPr>
            <a:picLocks noGrp="1" noChangeAspect="1"/>
          </p:cNvPicPr>
          <p:nvPr>
            <p:ph idx="1"/>
          </p:nvPr>
        </p:nvPicPr>
        <p:blipFill>
          <a:blip r:embed="rId2" cstate="print"/>
          <a:stretch>
            <a:fillRect/>
          </a:stretch>
        </p:blipFill>
        <p:spPr>
          <a:xfrm>
            <a:off x="1371600" y="874196"/>
            <a:ext cx="6096000" cy="41377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p:wip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3850"/>
            <a:ext cx="8153400" cy="1005840"/>
          </a:xfrm>
        </p:spPr>
        <p:txBody>
          <a:bodyPr>
            <a:normAutofit fontScale="90000"/>
          </a:bodyPr>
          <a:lstStyle/>
          <a:p>
            <a:r>
              <a:rPr lang="en-US" b="1" dirty="0" smtClean="0">
                <a:effectLst>
                  <a:outerShdw blurRad="38100" dist="38100" dir="2700000" algn="tl">
                    <a:srgbClr val="000000">
                      <a:alpha val="43137"/>
                    </a:srgbClr>
                  </a:outerShdw>
                </a:effectLst>
              </a:rPr>
              <a:t>And when you become ONE, PLEASE…</a:t>
            </a:r>
            <a:endParaRPr lang="en-US" b="1" dirty="0">
              <a:effectLst>
                <a:outerShdw blurRad="38100" dist="38100" dir="2700000" algn="tl">
                  <a:srgbClr val="000000">
                    <a:alpha val="43137"/>
                  </a:srgbClr>
                </a:outerShdw>
              </a:effectLst>
            </a:endParaRPr>
          </a:p>
        </p:txBody>
      </p:sp>
      <p:pic>
        <p:nvPicPr>
          <p:cNvPr id="4" name="Content Placeholder 3" descr="IMG_20141211_090607.jpg"/>
          <p:cNvPicPr>
            <a:picLocks noGrp="1" noChangeAspect="1"/>
          </p:cNvPicPr>
          <p:nvPr>
            <p:ph idx="1"/>
          </p:nvPr>
        </p:nvPicPr>
        <p:blipFill>
          <a:blip r:embed="rId2" cstate="print"/>
          <a:stretch>
            <a:fillRect/>
          </a:stretch>
        </p:blipFill>
        <p:spPr>
          <a:xfrm>
            <a:off x="3124200" y="782837"/>
            <a:ext cx="5410200" cy="4057650"/>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effectLst>
                  <a:outerShdw blurRad="38100" dist="38100" dir="2700000" algn="tl">
                    <a:srgbClr val="000000">
                      <a:alpha val="43137"/>
                    </a:srgbClr>
                  </a:outerShdw>
                </a:effectLst>
              </a:rPr>
              <a:t>Let us PONDER….</a:t>
            </a:r>
            <a:endParaRPr lang="en-US" sz="6000" b="1" dirty="0">
              <a:effectLst>
                <a:outerShdw blurRad="38100" dist="38100" dir="2700000" algn="tl">
                  <a:srgbClr val="000000">
                    <a:alpha val="43137"/>
                  </a:srgbClr>
                </a:outerShdw>
              </a:effectLst>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24000" y="1352550"/>
            <a:ext cx="5674360" cy="3700670"/>
          </a:xfrm>
          <a:prstGeom prst="rect">
            <a:avLst/>
          </a:prstGeom>
          <a:ln>
            <a:noFill/>
          </a:ln>
          <a:effectLst>
            <a:softEdge rad="112500"/>
          </a:effectLst>
        </p:spPr>
      </p:pic>
    </p:spTree>
    <p:extLst>
      <p:ext uri="{BB962C8B-B14F-4D97-AF65-F5344CB8AC3E}">
        <p14:creationId xmlns:p14="http://schemas.microsoft.com/office/powerpoint/2010/main" val="195772479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r>
              <a:rPr lang="en-US" dirty="0" smtClean="0"/>
              <a:t>Remember this!</a:t>
            </a:r>
            <a:endParaRPr lang="en-US" dirty="0"/>
          </a:p>
        </p:txBody>
      </p:sp>
      <p:sp>
        <p:nvSpPr>
          <p:cNvPr id="3" name="Title 2"/>
          <p:cNvSpPr>
            <a:spLocks noGrp="1"/>
          </p:cNvSpPr>
          <p:nvPr>
            <p:ph type="title"/>
          </p:nvPr>
        </p:nvSpPr>
        <p:spPr>
          <a:xfrm>
            <a:off x="228600" y="2343150"/>
            <a:ext cx="8610600" cy="2038350"/>
          </a:xfrm>
        </p:spPr>
        <p:txBody>
          <a:bodyPr>
            <a:normAutofit fontScale="90000"/>
          </a:bodyPr>
          <a:lstStyle/>
          <a:p>
            <a:pPr algn="ctr"/>
            <a:r>
              <a:rPr lang="en-US" b="1" dirty="0" smtClean="0">
                <a:effectLst>
                  <a:outerShdw blurRad="38100" dist="38100" dir="2700000" algn="tl">
                    <a:srgbClr val="000000">
                      <a:alpha val="43137"/>
                    </a:srgbClr>
                  </a:outerShdw>
                </a:effectLst>
                <a:latin typeface="Aharoni" pitchFamily="2" charset="-79"/>
                <a:cs typeface="Aharoni" pitchFamily="2" charset="-79"/>
              </a:rPr>
              <a:t>THE great need in the GOVERNMENT is not for more genius or even for more skill, but it is for aspiring mentors willing to accept responsibility for what they do.</a:t>
            </a:r>
            <a:endParaRPr lang="en-US" b="1" dirty="0">
              <a:effectLst>
                <a:outerShdw blurRad="38100" dist="38100" dir="2700000" algn="tl">
                  <a:srgbClr val="000000">
                    <a:alpha val="43137"/>
                  </a:srgbClr>
                </a:outerShdw>
              </a:effectLst>
              <a:latin typeface="Aharoni" pitchFamily="2" charset="-79"/>
              <a:cs typeface="Aharoni" pitchFamily="2" charset="-79"/>
            </a:endParaRPr>
          </a:p>
        </p:txBody>
      </p:sp>
    </p:spTree>
  </p:cSld>
  <p:clrMapOvr>
    <a:masterClrMapping/>
  </p:clrMapOvr>
  <p:transition>
    <p:wedg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r>
              <a:rPr lang="en-US" dirty="0" smtClean="0"/>
              <a:t>Claim it!</a:t>
            </a:r>
            <a:endParaRPr lang="en-US" dirty="0"/>
          </a:p>
        </p:txBody>
      </p:sp>
      <p:sp>
        <p:nvSpPr>
          <p:cNvPr id="3" name="Title 2"/>
          <p:cNvSpPr>
            <a:spLocks noGrp="1"/>
          </p:cNvSpPr>
          <p:nvPr>
            <p:ph type="title"/>
          </p:nvPr>
        </p:nvSpPr>
        <p:spPr>
          <a:xfrm>
            <a:off x="228600" y="2343150"/>
            <a:ext cx="8610600" cy="2038350"/>
          </a:xfrm>
        </p:spPr>
        <p:txBody>
          <a:bodyPr>
            <a:normAutofit fontScale="90000"/>
          </a:bodyPr>
          <a:lstStyle/>
          <a:p>
            <a:pPr algn="ctr"/>
            <a:r>
              <a:rPr lang="en-US" sz="7300" b="1" dirty="0" smtClean="0">
                <a:solidFill>
                  <a:schemeClr val="accent2">
                    <a:lumMod val="40000"/>
                    <a:lumOff val="60000"/>
                  </a:schemeClr>
                </a:solidFill>
                <a:effectLst>
                  <a:outerShdw blurRad="38100" dist="38100" dir="2700000" algn="tl">
                    <a:srgbClr val="000000">
                      <a:alpha val="43137"/>
                    </a:srgbClr>
                  </a:outerShdw>
                </a:effectLst>
                <a:latin typeface="Aharoni" pitchFamily="2" charset="-79"/>
                <a:cs typeface="Aharoni" pitchFamily="2" charset="-79"/>
              </a:rPr>
              <a:t>CONGRATULATIONS</a:t>
            </a:r>
            <a:r>
              <a:rPr lang="en-US" sz="7300" b="1" dirty="0" smtClean="0">
                <a:effectLst>
                  <a:outerShdw blurRad="38100" dist="38100" dir="2700000" algn="tl">
                    <a:srgbClr val="000000">
                      <a:alpha val="43137"/>
                    </a:srgbClr>
                  </a:outerShdw>
                </a:effectLst>
                <a:latin typeface="Aharoni" pitchFamily="2" charset="-79"/>
                <a:cs typeface="Aharoni" pitchFamily="2" charset="-79"/>
              </a:rPr>
              <a:t> </a:t>
            </a:r>
            <a:r>
              <a:rPr lang="en-US" sz="7300" b="1" dirty="0" smtClean="0">
                <a:solidFill>
                  <a:schemeClr val="accent3"/>
                </a:solidFill>
                <a:effectLst>
                  <a:outerShdw blurRad="38100" dist="38100" dir="2700000" algn="tl">
                    <a:srgbClr val="000000">
                      <a:alpha val="43137"/>
                    </a:srgbClr>
                  </a:outerShdw>
                </a:effectLst>
                <a:latin typeface="Aharoni" pitchFamily="2" charset="-79"/>
                <a:cs typeface="Aharoni" pitchFamily="2" charset="-79"/>
              </a:rPr>
              <a:t>IN ADVANCE!</a:t>
            </a:r>
            <a:r>
              <a:rPr lang="en-US" b="1" dirty="0" smtClean="0">
                <a:effectLst>
                  <a:outerShdw blurRad="38100" dist="38100" dir="2700000" algn="tl">
                    <a:srgbClr val="000000">
                      <a:alpha val="43137"/>
                    </a:srgbClr>
                  </a:outerShdw>
                </a:effectLst>
                <a:latin typeface="Aharoni" pitchFamily="2" charset="-79"/>
                <a:cs typeface="Aharoni" pitchFamily="2" charset="-79"/>
              </a:rPr>
              <a:t/>
            </a:r>
            <a:br>
              <a:rPr lang="en-US" b="1" dirty="0" smtClean="0">
                <a:effectLst>
                  <a:outerShdw blurRad="38100" dist="38100" dir="2700000" algn="tl">
                    <a:srgbClr val="000000">
                      <a:alpha val="43137"/>
                    </a:srgbClr>
                  </a:outerShdw>
                </a:effectLst>
                <a:latin typeface="Aharoni" pitchFamily="2" charset="-79"/>
                <a:cs typeface="Aharoni" pitchFamily="2" charset="-79"/>
              </a:rPr>
            </a:br>
            <a:r>
              <a:rPr lang="en-US" b="1" dirty="0" smtClean="0">
                <a:effectLst>
                  <a:outerShdw blurRad="38100" dist="38100" dir="2700000" algn="tl">
                    <a:srgbClr val="000000">
                      <a:alpha val="43137"/>
                    </a:srgbClr>
                  </a:outerShdw>
                </a:effectLst>
                <a:latin typeface="Aharoni" pitchFamily="2" charset="-79"/>
                <a:cs typeface="Aharoni" pitchFamily="2" charset="-79"/>
              </a:rPr>
              <a:t/>
            </a:r>
            <a:br>
              <a:rPr lang="en-US" b="1" dirty="0" smtClean="0">
                <a:effectLst>
                  <a:outerShdw blurRad="38100" dist="38100" dir="2700000" algn="tl">
                    <a:srgbClr val="000000">
                      <a:alpha val="43137"/>
                    </a:srgbClr>
                  </a:outerShdw>
                </a:effectLst>
                <a:latin typeface="Aharoni" pitchFamily="2" charset="-79"/>
                <a:cs typeface="Aharoni" pitchFamily="2" charset="-79"/>
              </a:rPr>
            </a:br>
            <a:r>
              <a:rPr lang="en-US" b="1" dirty="0" smtClean="0">
                <a:effectLst>
                  <a:outerShdw blurRad="38100" dist="38100" dir="2700000" algn="tl">
                    <a:srgbClr val="000000">
                      <a:alpha val="43137"/>
                    </a:srgbClr>
                  </a:outerShdw>
                </a:effectLst>
                <a:latin typeface="Aharoni" pitchFamily="2" charset="-79"/>
                <a:cs typeface="Aharoni" pitchFamily="2" charset="-79"/>
              </a:rPr>
              <a:t/>
            </a:r>
            <a:br>
              <a:rPr lang="en-US" b="1" dirty="0" smtClean="0">
                <a:effectLst>
                  <a:outerShdw blurRad="38100" dist="38100" dir="2700000" algn="tl">
                    <a:srgbClr val="000000">
                      <a:alpha val="43137"/>
                    </a:srgbClr>
                  </a:outerShdw>
                </a:effectLst>
                <a:latin typeface="Aharoni" pitchFamily="2" charset="-79"/>
                <a:cs typeface="Aharoni" pitchFamily="2" charset="-79"/>
              </a:rPr>
            </a:br>
            <a:endParaRPr lang="en-US" b="1" dirty="0">
              <a:effectLst>
                <a:outerShdw blurRad="38100" dist="38100" dir="2700000" algn="tl">
                  <a:srgbClr val="000000">
                    <a:alpha val="43137"/>
                  </a:srgbClr>
                </a:outerShdw>
              </a:effectLst>
              <a:latin typeface="Aharoni" pitchFamily="2" charset="-79"/>
              <a:cs typeface="Aharoni" pitchFamily="2" charset="-79"/>
            </a:endParaRPr>
          </a:p>
        </p:txBody>
      </p:sp>
    </p:spTree>
  </p:cSld>
  <p:clrMapOvr>
    <a:masterClrMapping/>
  </p:clrMapOvr>
  <p:transition>
    <p:wipe dir="u"/>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7650"/>
            <a:ext cx="7467600" cy="857250"/>
          </a:xfrm>
        </p:spPr>
        <p:txBody>
          <a:bodyPr/>
          <a:lstStyle/>
          <a:p>
            <a:r>
              <a:rPr lang="en-US" dirty="0" smtClean="0"/>
              <a:t>GOD BLESS YOU all!</a:t>
            </a:r>
            <a:endParaRPr lang="en-US" dirty="0"/>
          </a:p>
        </p:txBody>
      </p:sp>
      <p:pic>
        <p:nvPicPr>
          <p:cNvPr id="4" name="Content Placeholder 3" descr="IMG_20141019_171351.jpg"/>
          <p:cNvPicPr>
            <a:picLocks noGrp="1" noChangeAspect="1"/>
          </p:cNvPicPr>
          <p:nvPr>
            <p:ph idx="1"/>
          </p:nvPr>
        </p:nvPicPr>
        <p:blipFill>
          <a:blip r:embed="rId2" cstate="print"/>
          <a:stretch>
            <a:fillRect/>
          </a:stretch>
        </p:blipFill>
        <p:spPr>
          <a:xfrm>
            <a:off x="152400" y="742950"/>
            <a:ext cx="7010400" cy="415089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ectangle 4"/>
          <p:cNvSpPr/>
          <p:nvPr/>
        </p:nvSpPr>
        <p:spPr>
          <a:xfrm>
            <a:off x="1905000" y="3028950"/>
            <a:ext cx="8944564" cy="175432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 </a:t>
            </a:r>
          </a:p>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BEAUTIFUL SOULS!</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ransition>
    <p:cover dir="lu"/>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200150"/>
            <a:ext cx="4191000" cy="3749040"/>
          </a:xfrm>
        </p:spPr>
        <p:txBody>
          <a:bodyPr>
            <a:noAutofit/>
          </a:bodyPr>
          <a:lstStyle/>
          <a:p>
            <a:r>
              <a:rPr lang="en-US" sz="6000" b="1" dirty="0" smtClean="0">
                <a:effectLst>
                  <a:outerShdw blurRad="38100" dist="38100" dir="2700000" algn="tl">
                    <a:srgbClr val="000000">
                      <a:alpha val="43137"/>
                    </a:srgbClr>
                  </a:outerShdw>
                </a:effectLst>
              </a:rPr>
              <a:t>Remember</a:t>
            </a:r>
            <a:r>
              <a:rPr lang="en-US" sz="8000" b="1" dirty="0" smtClean="0">
                <a:effectLst>
                  <a:outerShdw blurRad="38100" dist="38100" dir="2700000" algn="tl">
                    <a:srgbClr val="000000">
                      <a:alpha val="43137"/>
                    </a:srgbClr>
                  </a:outerShdw>
                </a:effectLst>
              </a:rPr>
              <a:t> ME (NOT) this WAY!</a:t>
            </a:r>
            <a:endParaRPr lang="en-US" sz="8000" b="1" dirty="0">
              <a:effectLst>
                <a:outerShdw blurRad="38100" dist="38100" dir="2700000" algn="tl">
                  <a:srgbClr val="000000">
                    <a:alpha val="43137"/>
                  </a:srgbClr>
                </a:outerShdw>
              </a:effectLst>
            </a:endParaRPr>
          </a:p>
        </p:txBody>
      </p:sp>
      <p:pic>
        <p:nvPicPr>
          <p:cNvPr id="4" name="Content Placeholder 3" descr="IMG_20160619_122743.jpg"/>
          <p:cNvPicPr>
            <a:picLocks noGrp="1" noChangeAspect="1"/>
          </p:cNvPicPr>
          <p:nvPr>
            <p:ph sz="quarter" idx="13"/>
          </p:nvPr>
        </p:nvPicPr>
        <p:blipFill>
          <a:blip r:embed="rId2" cstate="print"/>
          <a:stretch>
            <a:fillRect/>
          </a:stretch>
        </p:blipFill>
        <p:spPr>
          <a:xfrm>
            <a:off x="5029200" y="203200"/>
            <a:ext cx="3705225" cy="4940300"/>
          </a:xfrm>
        </p:spPr>
      </p:pic>
    </p:spTree>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r>
              <a:rPr lang="en-US" b="1" smtClean="0">
                <a:solidFill>
                  <a:srgbClr val="FFFF00"/>
                </a:solidFill>
                <a:effectLst>
                  <a:outerShdw blurRad="38100" dist="38100" dir="2700000" algn="tl">
                    <a:srgbClr val="000000">
                      <a:alpha val="43137"/>
                    </a:srgbClr>
                  </a:outerShdw>
                </a:effectLst>
              </a:rPr>
              <a:t>A DIAGNOSTIC!</a:t>
            </a:r>
            <a:endParaRPr lang="en-US" b="1" dirty="0">
              <a:solidFill>
                <a:srgbClr val="FFFF00"/>
              </a:solidFill>
              <a:effectLst>
                <a:outerShdw blurRad="38100" dist="38100" dir="2700000" algn="tl">
                  <a:srgbClr val="000000">
                    <a:alpha val="43137"/>
                  </a:srgbClr>
                </a:outerShdw>
              </a:effectLst>
            </a:endParaRPr>
          </a:p>
        </p:txBody>
      </p:sp>
      <p:sp>
        <p:nvSpPr>
          <p:cNvPr id="3" name="Title 2"/>
          <p:cNvSpPr>
            <a:spLocks noGrp="1"/>
          </p:cNvSpPr>
          <p:nvPr>
            <p:ph type="title"/>
          </p:nvPr>
        </p:nvSpPr>
        <p:spPr>
          <a:xfrm>
            <a:off x="685800" y="895350"/>
            <a:ext cx="8153400" cy="3486150"/>
          </a:xfrm>
        </p:spPr>
        <p:txBody>
          <a:bodyPr>
            <a:noAutofit/>
          </a:bodyPr>
          <a:lstStyle/>
          <a:p>
            <a:pPr algn="ctr"/>
            <a:r>
              <a:rPr lang="en-US" sz="6600" b="1" dirty="0" smtClean="0">
                <a:effectLst>
                  <a:outerShdw blurRad="38100" dist="38100" dir="2700000" algn="tl">
                    <a:srgbClr val="000000">
                      <a:alpha val="43137"/>
                    </a:srgbClr>
                  </a:outerShdw>
                </a:effectLst>
              </a:rPr>
              <a:t>Ultimate CS drills</a:t>
            </a:r>
            <a:br>
              <a:rPr lang="en-US" sz="6600" b="1" dirty="0" smtClean="0">
                <a:effectLst>
                  <a:outerShdw blurRad="38100" dist="38100" dir="2700000" algn="tl">
                    <a:srgbClr val="000000">
                      <a:alpha val="43137"/>
                    </a:srgbClr>
                  </a:outerShdw>
                </a:effectLst>
              </a:rPr>
            </a:br>
            <a:r>
              <a:rPr lang="en-US" sz="6600" b="1" dirty="0" smtClean="0">
                <a:effectLst>
                  <a:outerShdw blurRad="38100" dist="38100" dir="2700000" algn="tl">
                    <a:srgbClr val="000000">
                      <a:alpha val="43137"/>
                    </a:srgbClr>
                  </a:outerShdw>
                </a:effectLst>
              </a:rPr>
              <a:t>general questions</a:t>
            </a:r>
            <a:endParaRPr lang="en-US" sz="66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00150"/>
            <a:ext cx="4038600" cy="3749040"/>
          </a:xfrm>
        </p:spPr>
        <p:txBody>
          <a:bodyPr>
            <a:noAutofit/>
          </a:bodyPr>
          <a:lstStyle/>
          <a:p>
            <a:r>
              <a:rPr lang="en-US" sz="6000" b="1" dirty="0" smtClean="0">
                <a:effectLst>
                  <a:outerShdw blurRad="38100" dist="38100" dir="2700000" algn="tl">
                    <a:srgbClr val="000000">
                      <a:alpha val="43137"/>
                    </a:srgbClr>
                  </a:outerShdw>
                </a:effectLst>
              </a:rPr>
              <a:t>BUT Remember</a:t>
            </a:r>
            <a:r>
              <a:rPr lang="en-US" sz="8000" b="1" dirty="0" smtClean="0">
                <a:effectLst>
                  <a:outerShdw blurRad="38100" dist="38100" dir="2700000" algn="tl">
                    <a:srgbClr val="000000">
                      <a:alpha val="43137"/>
                    </a:srgbClr>
                  </a:outerShdw>
                </a:effectLst>
              </a:rPr>
              <a:t> ME this WAY!</a:t>
            </a:r>
            <a:endParaRPr lang="en-US" sz="8000" b="1" dirty="0">
              <a:effectLst>
                <a:outerShdw blurRad="38100" dist="38100" dir="2700000" algn="tl">
                  <a:srgbClr val="000000">
                    <a:alpha val="43137"/>
                  </a:srgbClr>
                </a:outerShdw>
              </a:effectLst>
            </a:endParaRPr>
          </a:p>
        </p:txBody>
      </p:sp>
      <p:pic>
        <p:nvPicPr>
          <p:cNvPr id="4" name="Content Placeholder 3" descr="IMG_20160619_122743.jpg"/>
          <p:cNvPicPr>
            <a:picLocks noGrp="1" noChangeAspect="1"/>
          </p:cNvPicPr>
          <p:nvPr>
            <p:ph sz="quarter" idx="13"/>
          </p:nvPr>
        </p:nvPicPr>
        <p:blipFill>
          <a:blip r:embed="rId2" cstate="print"/>
          <a:stretch>
            <a:fillRect/>
          </a:stretch>
        </p:blipFill>
        <p:spPr>
          <a:xfrm>
            <a:off x="4953000" y="101600"/>
            <a:ext cx="3781425" cy="5041900"/>
          </a:xfrm>
        </p:spPr>
      </p:pic>
    </p:spTree>
  </p:cSld>
  <p:clrMapOvr>
    <a:masterClrMapping/>
  </p:clrMapOvr>
  <p:transition>
    <p:dissolv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 OFFICIAL BUSINESS ONLY</a:t>
            </a:r>
            <a:endParaRPr lang="en-US" dirty="0"/>
          </a:p>
        </p:txBody>
      </p:sp>
      <p:sp>
        <p:nvSpPr>
          <p:cNvPr id="3" name="Content Placeholder 2"/>
          <p:cNvSpPr>
            <a:spLocks noGrp="1"/>
          </p:cNvSpPr>
          <p:nvPr>
            <p:ph sz="quarter" idx="13"/>
          </p:nvPr>
        </p:nvSpPr>
        <p:spPr/>
        <p:txBody>
          <a:bodyPr/>
          <a:lstStyle/>
          <a:p>
            <a:pPr algn="ctr"/>
            <a:r>
              <a:rPr lang="en-US" sz="3800" dirty="0">
                <a:solidFill>
                  <a:srgbClr val="464646"/>
                </a:solidFill>
                <a:ea typeface="+mj-ea"/>
                <a:cs typeface="+mj-cs"/>
              </a:rPr>
              <a:t>09128439440</a:t>
            </a:r>
            <a:r>
              <a:rPr lang="en-US" sz="3800" dirty="0" smtClean="0">
                <a:solidFill>
                  <a:srgbClr val="464646"/>
                </a:solidFill>
                <a:ea typeface="+mj-ea"/>
                <a:cs typeface="+mj-cs"/>
              </a:rPr>
              <a:t>/</a:t>
            </a:r>
          </a:p>
          <a:p>
            <a:pPr algn="ctr"/>
            <a:r>
              <a:rPr lang="en-US" sz="3800" dirty="0" smtClean="0">
                <a:solidFill>
                  <a:srgbClr val="464646"/>
                </a:solidFill>
                <a:ea typeface="+mj-ea"/>
                <a:cs typeface="+mj-cs"/>
              </a:rPr>
              <a:t>veegee_1326@yahoo.com</a:t>
            </a:r>
            <a:endParaRPr lang="en-US" dirty="0"/>
          </a:p>
        </p:txBody>
      </p:sp>
    </p:spTree>
    <p:extLst>
      <p:ext uri="{BB962C8B-B14F-4D97-AF65-F5344CB8AC3E}">
        <p14:creationId xmlns:p14="http://schemas.microsoft.com/office/powerpoint/2010/main" val="42278101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8110"/>
            <a:ext cx="8686800" cy="1005840"/>
          </a:xfrm>
        </p:spPr>
        <p:txBody>
          <a:bodyPr/>
          <a:lstStyle/>
          <a:p>
            <a:r>
              <a:rPr lang="en-US" b="1" dirty="0" smtClean="0"/>
              <a:t>Thank YOU!</a:t>
            </a:r>
            <a:endParaRPr lang="en-US" b="1"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208882" y="-29616"/>
            <a:ext cx="5173117" cy="5173117"/>
          </a:xfrm>
          <a:prstGeom prst="rect">
            <a:avLst/>
          </a:prstGeom>
          <a:ln>
            <a:noFill/>
          </a:ln>
          <a:effectLst>
            <a:softEdge rad="112500"/>
          </a:effectLst>
        </p:spPr>
      </p:pic>
    </p:spTree>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a:t>
            </a:r>
            <a:endParaRPr lang="en-US" dirty="0"/>
          </a:p>
        </p:txBody>
      </p:sp>
      <p:sp>
        <p:nvSpPr>
          <p:cNvPr id="3" name="Content Placeholder 2"/>
          <p:cNvSpPr>
            <a:spLocks noGrp="1"/>
          </p:cNvSpPr>
          <p:nvPr>
            <p:ph sz="quarter" idx="13"/>
          </p:nvPr>
        </p:nvSpPr>
        <p:spPr/>
        <p:txBody>
          <a:bodyPr>
            <a:noAutofit/>
          </a:bodyPr>
          <a:lstStyle/>
          <a:p>
            <a:r>
              <a:rPr lang="en-US" sz="4800" dirty="0" smtClean="0">
                <a:latin typeface="Arial Black" pitchFamily="34" charset="0"/>
              </a:rPr>
              <a:t>__________ supposed to leave early so that _____________ will get there on time.</a:t>
            </a:r>
            <a:endParaRPr lang="en-US" sz="4800" dirty="0">
              <a:latin typeface="Arial Black"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noAutofit/>
          </a:bodyPr>
          <a:lstStyle/>
          <a:p>
            <a:r>
              <a:rPr lang="en-US" sz="5400" dirty="0" smtClean="0">
                <a:latin typeface="Arial Black" pitchFamily="34" charset="0"/>
              </a:rPr>
              <a:t>A. They-they’re</a:t>
            </a:r>
          </a:p>
          <a:p>
            <a:r>
              <a:rPr lang="en-US" sz="5400" dirty="0" smtClean="0">
                <a:latin typeface="Arial Black" pitchFamily="34" charset="0"/>
              </a:rPr>
              <a:t>B. Their-they</a:t>
            </a:r>
          </a:p>
          <a:p>
            <a:r>
              <a:rPr lang="en-US" sz="5400" dirty="0" smtClean="0">
                <a:latin typeface="Arial Black" pitchFamily="34" charset="0"/>
              </a:rPr>
              <a:t>C. They- they</a:t>
            </a:r>
          </a:p>
          <a:p>
            <a:r>
              <a:rPr lang="en-US" sz="5400" dirty="0" smtClean="0">
                <a:latin typeface="Arial Black" pitchFamily="34" charset="0"/>
              </a:rPr>
              <a:t>D.  They’re- they</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noAutofit/>
          </a:bodyPr>
          <a:lstStyle/>
          <a:p>
            <a:r>
              <a:rPr lang="en-US" sz="5400" dirty="0" smtClean="0">
                <a:latin typeface="Arial Black" pitchFamily="34" charset="0"/>
              </a:rPr>
              <a:t>A. They-they’re</a:t>
            </a:r>
          </a:p>
          <a:p>
            <a:r>
              <a:rPr lang="en-US" sz="5400" dirty="0" smtClean="0">
                <a:latin typeface="Arial Black" pitchFamily="34" charset="0"/>
              </a:rPr>
              <a:t>B. Their-they</a:t>
            </a:r>
          </a:p>
          <a:p>
            <a:r>
              <a:rPr lang="en-US" sz="5400" dirty="0" smtClean="0">
                <a:latin typeface="Arial Black" pitchFamily="34" charset="0"/>
              </a:rPr>
              <a:t>C. They- they</a:t>
            </a:r>
          </a:p>
          <a:p>
            <a:r>
              <a:rPr lang="en-US" sz="5400" dirty="0" smtClean="0">
                <a:solidFill>
                  <a:srgbClr val="0070C0"/>
                </a:solidFill>
                <a:latin typeface="Arial Black" pitchFamily="34" charset="0"/>
              </a:rPr>
              <a:t>D.  They’re- they</a:t>
            </a:r>
            <a:endParaRPr lang="en-US" sz="5400" dirty="0">
              <a:solidFill>
                <a:srgbClr val="0070C0"/>
              </a:solidFill>
              <a:latin typeface="Arial Black"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r>
              <a:rPr lang="en-US" sz="5400" dirty="0" smtClean="0">
                <a:latin typeface="Arial Black" pitchFamily="34" charset="0"/>
              </a:rPr>
              <a:t>Which statement would someone refusing to take revenge likely utter?</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noAutofit/>
          </a:bodyPr>
          <a:lstStyle/>
          <a:p>
            <a:r>
              <a:rPr lang="en-US" sz="3600" dirty="0" smtClean="0">
                <a:latin typeface="Arial Black" pitchFamily="34" charset="0"/>
              </a:rPr>
              <a:t>A. “That is murder.”</a:t>
            </a:r>
          </a:p>
          <a:p>
            <a:r>
              <a:rPr lang="en-US" sz="3600" dirty="0" smtClean="0">
                <a:latin typeface="Arial Black" pitchFamily="34" charset="0"/>
              </a:rPr>
              <a:t>B. “Do not take the law into your hands.”</a:t>
            </a:r>
          </a:p>
          <a:p>
            <a:r>
              <a:rPr lang="en-US" sz="3600" dirty="0" smtClean="0">
                <a:latin typeface="Arial Black" pitchFamily="34" charset="0"/>
              </a:rPr>
              <a:t>C. “An eye for an eye.”</a:t>
            </a:r>
          </a:p>
          <a:p>
            <a:r>
              <a:rPr lang="en-US" sz="3600" dirty="0" smtClean="0">
                <a:latin typeface="Arial Black" pitchFamily="34" charset="0"/>
              </a:rPr>
              <a:t>D.  “Justice delayed in justice denied.”</a:t>
            </a:r>
            <a:endParaRPr lang="en-US" sz="3600" dirty="0">
              <a:latin typeface="Arial Black"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noAutofit/>
          </a:bodyPr>
          <a:lstStyle/>
          <a:p>
            <a:r>
              <a:rPr lang="en-US" sz="3600" dirty="0" smtClean="0">
                <a:latin typeface="Arial Black" pitchFamily="34" charset="0"/>
              </a:rPr>
              <a:t>A. “That is murder.”</a:t>
            </a:r>
          </a:p>
          <a:p>
            <a:r>
              <a:rPr lang="en-US" sz="3600" dirty="0" smtClean="0">
                <a:solidFill>
                  <a:srgbClr val="0070C0"/>
                </a:solidFill>
                <a:latin typeface="Arial Black" pitchFamily="34" charset="0"/>
              </a:rPr>
              <a:t>B. “Do not take the law into your hands.”</a:t>
            </a:r>
          </a:p>
          <a:p>
            <a:r>
              <a:rPr lang="en-US" sz="3600" dirty="0" smtClean="0">
                <a:latin typeface="Arial Black" pitchFamily="34" charset="0"/>
              </a:rPr>
              <a:t>C. “An eye for an eye.”</a:t>
            </a:r>
          </a:p>
          <a:p>
            <a:r>
              <a:rPr lang="en-US" sz="3600" dirty="0" smtClean="0">
                <a:latin typeface="Arial Black" pitchFamily="34" charset="0"/>
              </a:rPr>
              <a:t>D.  “Justice delayed in justice denied.”</a:t>
            </a:r>
            <a:endParaRPr lang="en-US" sz="3600" dirty="0">
              <a:latin typeface="Arial Black"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3</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r>
              <a:rPr lang="en-US" sz="3600" dirty="0" smtClean="0">
                <a:latin typeface="Arial Black" pitchFamily="34" charset="0"/>
              </a:rPr>
              <a:t>The Vice-President for Academics gave her secretary an urgent instruction. Which of the following would be the most appropriate response from the secretary?</a:t>
            </a:r>
            <a:endParaRPr lang="en-US" sz="3600" dirty="0">
              <a:latin typeface="Arial Black"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2209800" y="3486150"/>
            <a:ext cx="9220200" cy="971550"/>
          </a:xfrm>
        </p:spPr>
        <p:txBody>
          <a:bodyPr>
            <a:noAutofit/>
          </a:bodyPr>
          <a:lstStyle>
            <a:extLst/>
          </a:lstStyle>
          <a:p>
            <a:r>
              <a:rPr lang="en-US" sz="5400" b="1" dirty="0" smtClean="0">
                <a:solidFill>
                  <a:srgbClr val="92D050"/>
                </a:solidFill>
                <a:effectLst>
                  <a:outerShdw blurRad="38100" dist="38100" dir="2700000" algn="tl">
                    <a:srgbClr val="000000">
                      <a:alpha val="43137"/>
                    </a:srgbClr>
                  </a:outerShdw>
                </a:effectLst>
                <a:latin typeface="Arial Black" pitchFamily="34" charset="0"/>
              </a:rPr>
              <a:t>Filipino</a:t>
            </a:r>
            <a:r>
              <a:rPr lang="en-US" sz="5400" b="1" dirty="0" smtClean="0">
                <a:solidFill>
                  <a:srgbClr val="00B0F0"/>
                </a:solidFill>
                <a:effectLst>
                  <a:outerShdw blurRad="38100" dist="38100" dir="2700000" algn="tl">
                    <a:srgbClr val="000000">
                      <a:alpha val="43137"/>
                    </a:srgbClr>
                  </a:outerShdw>
                </a:effectLst>
                <a:latin typeface="Arial Black" pitchFamily="34" charset="0"/>
              </a:rPr>
              <a:t> </a:t>
            </a:r>
            <a:br>
              <a:rPr lang="en-US" sz="5400" b="1" dirty="0" smtClean="0">
                <a:solidFill>
                  <a:srgbClr val="00B0F0"/>
                </a:solidFill>
                <a:effectLst>
                  <a:outerShdw blurRad="38100" dist="38100" dir="2700000" algn="tl">
                    <a:srgbClr val="000000">
                      <a:alpha val="43137"/>
                    </a:srgbClr>
                  </a:outerShdw>
                </a:effectLst>
                <a:latin typeface="Arial Black" pitchFamily="34" charset="0"/>
              </a:rPr>
            </a:br>
            <a:r>
              <a:rPr lang="en-US" sz="5400" b="1" dirty="0" smtClean="0">
                <a:solidFill>
                  <a:srgbClr val="FFC000"/>
                </a:solidFill>
                <a:effectLst>
                  <a:outerShdw blurRad="38100" dist="38100" dir="2700000" algn="tl">
                    <a:srgbClr val="000000">
                      <a:alpha val="43137"/>
                    </a:srgbClr>
                  </a:outerShdw>
                </a:effectLst>
                <a:latin typeface="Arial Black" pitchFamily="34" charset="0"/>
              </a:rPr>
              <a:t>clerical</a:t>
            </a:r>
            <a:r>
              <a:rPr lang="en-US" sz="5400" b="1" dirty="0" smtClean="0">
                <a:solidFill>
                  <a:srgbClr val="00B0F0"/>
                </a:solidFill>
                <a:effectLst>
                  <a:outerShdw blurRad="38100" dist="38100" dir="2700000" algn="tl">
                    <a:srgbClr val="000000">
                      <a:alpha val="43137"/>
                    </a:srgbClr>
                  </a:outerShdw>
                </a:effectLst>
                <a:latin typeface="Arial Black" pitchFamily="34" charset="0"/>
              </a:rPr>
              <a:t/>
            </a:r>
            <a:br>
              <a:rPr lang="en-US" sz="5400" b="1" dirty="0" smtClean="0">
                <a:solidFill>
                  <a:srgbClr val="00B0F0"/>
                </a:solidFill>
                <a:effectLst>
                  <a:outerShdw blurRad="38100" dist="38100" dir="2700000" algn="tl">
                    <a:srgbClr val="000000">
                      <a:alpha val="43137"/>
                    </a:srgbClr>
                  </a:outerShdw>
                </a:effectLst>
                <a:latin typeface="Arial Black" pitchFamily="34" charset="0"/>
              </a:rPr>
            </a:br>
            <a:r>
              <a:rPr lang="en-US" sz="5400" b="1" dirty="0" smtClean="0">
                <a:solidFill>
                  <a:schemeClr val="accent3">
                    <a:lumMod val="60000"/>
                    <a:lumOff val="40000"/>
                  </a:schemeClr>
                </a:solidFill>
                <a:effectLst>
                  <a:outerShdw blurRad="38100" dist="38100" dir="2700000" algn="tl">
                    <a:srgbClr val="000000">
                      <a:alpha val="43137"/>
                    </a:srgbClr>
                  </a:outerShdw>
                </a:effectLst>
                <a:latin typeface="Arial Black" pitchFamily="34" charset="0"/>
              </a:rPr>
              <a:t>gen info</a:t>
            </a:r>
            <a:endParaRPr lang="en-US" sz="5400" b="1" dirty="0">
              <a:solidFill>
                <a:schemeClr val="accent3">
                  <a:lumMod val="60000"/>
                  <a:lumOff val="40000"/>
                </a:schemeClr>
              </a:solidFill>
              <a:effectLst>
                <a:outerShdw blurRad="38100" dist="38100" dir="2700000" algn="tl">
                  <a:srgbClr val="000000">
                    <a:alpha val="43137"/>
                  </a:srgbClr>
                </a:outerShdw>
              </a:effectLst>
              <a:latin typeface="Arial Black" pitchFamily="34" charset="0"/>
            </a:endParaRPr>
          </a:p>
        </p:txBody>
      </p:sp>
      <p:sp>
        <p:nvSpPr>
          <p:cNvPr id="5" name="Rectangle 4"/>
          <p:cNvSpPr>
            <a:spLocks noGrp="1"/>
          </p:cNvSpPr>
          <p:nvPr>
            <p:ph type="subTitle" idx="1"/>
          </p:nvPr>
        </p:nvSpPr>
        <p:spPr/>
        <p:txBody>
          <a:bodyPr>
            <a:normAutofit lnSpcReduction="10000"/>
          </a:bodyPr>
          <a:lstStyle>
            <a:extLst/>
          </a:lstStyle>
          <a:p>
            <a:r>
              <a:rPr lang="en-US" dirty="0" smtClean="0"/>
              <a:t>Virgo Clemente Lopez, </a:t>
            </a:r>
            <a:r>
              <a:rPr lang="en-US" i="1" dirty="0" smtClean="0"/>
              <a:t>Review Facilitator</a:t>
            </a:r>
            <a:endParaRPr lang="en-US" i="1" dirty="0"/>
          </a:p>
        </p:txBody>
      </p:sp>
      <p:sp>
        <p:nvSpPr>
          <p:cNvPr id="7" name="TextBox 6"/>
          <p:cNvSpPr txBox="1"/>
          <p:nvPr/>
        </p:nvSpPr>
        <p:spPr>
          <a:xfrm>
            <a:off x="228600" y="133350"/>
            <a:ext cx="8305800" cy="1938992"/>
          </a:xfrm>
          <a:prstGeom prst="rect">
            <a:avLst/>
          </a:prstGeom>
          <a:noFill/>
        </p:spPr>
        <p:txBody>
          <a:bodyPr wrap="square" rtlCol="0">
            <a:spAutoFit/>
          </a:bodyPr>
          <a:lstStyle/>
          <a:p>
            <a:pPr algn="ctr"/>
            <a:r>
              <a:rPr lang="en-US" sz="6000" b="1" dirty="0" smtClean="0">
                <a:effectLst>
                  <a:outerShdw blurRad="38100" dist="38100" dir="2700000" algn="tl">
                    <a:srgbClr val="000000">
                      <a:alpha val="43137"/>
                    </a:srgbClr>
                  </a:outerShdw>
                </a:effectLst>
                <a:latin typeface="Perpetua Titling MT" pitchFamily="18" charset="0"/>
              </a:rPr>
              <a:t>Lecture &amp; TEST RATIONALIZATION</a:t>
            </a:r>
            <a:endParaRPr lang="en-US" sz="6000" b="1" dirty="0">
              <a:effectLst>
                <a:outerShdw blurRad="38100" dist="38100" dir="2700000" algn="tl">
                  <a:srgbClr val="000000">
                    <a:alpha val="43137"/>
                  </a:srgbClr>
                </a:outerShdw>
              </a:effectLst>
              <a:latin typeface="Perpetua Titling MT" pitchFamily="18" charset="0"/>
            </a:endParaRPr>
          </a:p>
        </p:txBody>
      </p:sp>
    </p:spTree>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2800" dirty="0" smtClean="0">
                <a:latin typeface="Arial Black" pitchFamily="34" charset="0"/>
              </a:rPr>
              <a:t>A. “I’ll take care of that after I’m done with my current task Ma’am.”</a:t>
            </a:r>
          </a:p>
          <a:p>
            <a:r>
              <a:rPr lang="en-US" sz="2800" dirty="0" smtClean="0">
                <a:latin typeface="Arial Black" pitchFamily="34" charset="0"/>
              </a:rPr>
              <a:t>B. “How urgent is that Ma’am? I need to know what to prioritize first.”</a:t>
            </a:r>
          </a:p>
          <a:p>
            <a:r>
              <a:rPr lang="en-US" sz="2800" dirty="0" smtClean="0">
                <a:latin typeface="Arial Black" pitchFamily="34" charset="0"/>
              </a:rPr>
              <a:t>C. “I’ll act on that immediately Ma’am! You’ll have it on your desk as soon as possible.”</a:t>
            </a:r>
          </a:p>
          <a:p>
            <a:r>
              <a:rPr lang="en-US" sz="2800" dirty="0" smtClean="0">
                <a:latin typeface="Arial Black" pitchFamily="34" charset="0"/>
              </a:rPr>
              <a:t>D.  “I’ll see what I can do Ma’am.”</a:t>
            </a:r>
            <a:endParaRPr lang="en-US" sz="2800" dirty="0">
              <a:latin typeface="Arial Black"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2800" dirty="0" smtClean="0">
                <a:latin typeface="Arial Black" pitchFamily="34" charset="0"/>
              </a:rPr>
              <a:t>A. “I’ll take care of that after I’m done with my current task Ma’am.”</a:t>
            </a:r>
          </a:p>
          <a:p>
            <a:r>
              <a:rPr lang="en-US" sz="2800" dirty="0" smtClean="0">
                <a:latin typeface="Arial Black" pitchFamily="34" charset="0"/>
              </a:rPr>
              <a:t>B. “How urgent is that Ma’am? I need to know what to prioritize first.”</a:t>
            </a:r>
          </a:p>
          <a:p>
            <a:r>
              <a:rPr lang="en-US" sz="2800" dirty="0" smtClean="0">
                <a:solidFill>
                  <a:srgbClr val="0070C0"/>
                </a:solidFill>
                <a:latin typeface="Arial Black" pitchFamily="34" charset="0"/>
              </a:rPr>
              <a:t>C. “I’ll act on that immediately Ma’am! You’ll have it on your desk as soon as possible.”</a:t>
            </a:r>
          </a:p>
          <a:p>
            <a:r>
              <a:rPr lang="en-US" sz="2800" dirty="0" smtClean="0">
                <a:latin typeface="Arial Black" pitchFamily="34" charset="0"/>
              </a:rPr>
              <a:t>D.  “I’ll see what I can do Ma’am.”</a:t>
            </a:r>
            <a:endParaRPr lang="en-US" sz="2800" dirty="0">
              <a:latin typeface="Arial Black"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4</a:t>
            </a:r>
          </a:p>
        </p:txBody>
      </p:sp>
      <p:sp>
        <p:nvSpPr>
          <p:cNvPr id="3" name="Content Placeholder 2"/>
          <p:cNvSpPr>
            <a:spLocks noGrp="1"/>
          </p:cNvSpPr>
          <p:nvPr>
            <p:ph sz="quarter" idx="13"/>
          </p:nvPr>
        </p:nvSpPr>
        <p:spPr>
          <a:xfrm>
            <a:off x="228600" y="1352550"/>
            <a:ext cx="8534400" cy="3790950"/>
          </a:xfrm>
        </p:spPr>
        <p:txBody>
          <a:bodyPr>
            <a:noAutofit/>
          </a:bodyPr>
          <a:lstStyle/>
          <a:p>
            <a:r>
              <a:rPr lang="en-US" sz="5400" dirty="0" smtClean="0">
                <a:latin typeface="Arial Black" pitchFamily="34" charset="0"/>
              </a:rPr>
              <a:t>After serving the police force for 30 years, he eventually went rogue?</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4300" dirty="0" smtClean="0">
                <a:latin typeface="Arial Black" pitchFamily="34" charset="0"/>
              </a:rPr>
              <a:t>A. The case is inevitable.</a:t>
            </a:r>
          </a:p>
          <a:p>
            <a:r>
              <a:rPr lang="en-US" sz="4300" dirty="0" smtClean="0">
                <a:latin typeface="Arial Black" pitchFamily="34" charset="0"/>
              </a:rPr>
              <a:t>B. The case is impossible.</a:t>
            </a:r>
          </a:p>
          <a:p>
            <a:r>
              <a:rPr lang="en-US" sz="4300" dirty="0" smtClean="0">
                <a:latin typeface="Arial Black" pitchFamily="34" charset="0"/>
              </a:rPr>
              <a:t>C. The case is lamentable.</a:t>
            </a:r>
          </a:p>
          <a:p>
            <a:r>
              <a:rPr lang="en-US" sz="4300" dirty="0" smtClean="0">
                <a:latin typeface="Arial Black" pitchFamily="34" charset="0"/>
              </a:rPr>
              <a:t>D.  The case is celebratory.</a:t>
            </a:r>
            <a:endParaRPr lang="en-US" sz="4300" dirty="0">
              <a:latin typeface="Arial Black"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4300" dirty="0" smtClean="0">
                <a:latin typeface="Arial Black" pitchFamily="34" charset="0"/>
              </a:rPr>
              <a:t>A. The case is inevitable.</a:t>
            </a:r>
          </a:p>
          <a:p>
            <a:r>
              <a:rPr lang="en-US" sz="4300" dirty="0" smtClean="0">
                <a:latin typeface="Arial Black" pitchFamily="34" charset="0"/>
              </a:rPr>
              <a:t>B. The case is impossible.</a:t>
            </a:r>
          </a:p>
          <a:p>
            <a:r>
              <a:rPr lang="en-US" sz="4300" dirty="0" smtClean="0">
                <a:solidFill>
                  <a:srgbClr val="0070C0"/>
                </a:solidFill>
                <a:latin typeface="Arial Black" pitchFamily="34" charset="0"/>
              </a:rPr>
              <a:t>C. The case is lamentable.</a:t>
            </a:r>
          </a:p>
          <a:p>
            <a:r>
              <a:rPr lang="en-US" sz="4300" dirty="0" smtClean="0">
                <a:latin typeface="Arial Black" pitchFamily="34" charset="0"/>
              </a:rPr>
              <a:t>D.  The case is celebratory.</a:t>
            </a:r>
            <a:endParaRPr lang="en-US" sz="4300" dirty="0">
              <a:latin typeface="Arial Black"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5</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r>
              <a:rPr lang="en-US" sz="5400" dirty="0" smtClean="0">
                <a:latin typeface="Arial Black" pitchFamily="34" charset="0"/>
              </a:rPr>
              <a:t>People have changed their ideas as to the age of our planet.</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Passage</a:t>
            </a:r>
            <a:endParaRPr lang="en-US" dirty="0"/>
          </a:p>
        </p:txBody>
      </p:sp>
      <p:sp>
        <p:nvSpPr>
          <p:cNvPr id="3" name="Content Placeholder 2"/>
          <p:cNvSpPr>
            <a:spLocks noGrp="1"/>
          </p:cNvSpPr>
          <p:nvPr>
            <p:ph sz="quarter" idx="13"/>
          </p:nvPr>
        </p:nvSpPr>
        <p:spPr>
          <a:xfrm>
            <a:off x="228600" y="1352550"/>
            <a:ext cx="8915400" cy="3790950"/>
          </a:xfrm>
        </p:spPr>
        <p:txBody>
          <a:bodyPr>
            <a:noAutofit/>
          </a:bodyPr>
          <a:lstStyle/>
          <a:p>
            <a:pPr>
              <a:buNone/>
            </a:pPr>
            <a:r>
              <a:rPr lang="en-US" sz="2800" dirty="0" smtClean="0">
                <a:latin typeface="Arial Black" pitchFamily="34" charset="0"/>
              </a:rPr>
              <a:t>	A few hundred years ago, many educated people believed the earth was about six thousand years old. Less than one hundred years ago, scientists thought the earth was one hundred million years old. Today scientists have evidence strongly suggests the earth is almost five billion years old?</a:t>
            </a:r>
          </a:p>
          <a:p>
            <a:pPr>
              <a:buNone/>
            </a:pPr>
            <a:r>
              <a:rPr lang="en-US" sz="2400" dirty="0" smtClean="0">
                <a:latin typeface="Arial Black" pitchFamily="34" charset="0"/>
              </a:rPr>
              <a:t>YOU CAN TELL THAT:</a:t>
            </a:r>
            <a:endParaRPr lang="en-US" sz="2400" dirty="0">
              <a:latin typeface="Arial Black"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2800" dirty="0" smtClean="0">
                <a:latin typeface="Arial Black" pitchFamily="34" charset="0"/>
              </a:rPr>
              <a:t>A. The earth seems to be older than people once thought.</a:t>
            </a:r>
          </a:p>
          <a:p>
            <a:r>
              <a:rPr lang="en-US" sz="2800" dirty="0" smtClean="0">
                <a:latin typeface="Arial Black" pitchFamily="34" charset="0"/>
              </a:rPr>
              <a:t>B. People now know exactly how old the earth is.</a:t>
            </a:r>
          </a:p>
          <a:p>
            <a:r>
              <a:rPr lang="en-US" sz="2800" dirty="0" smtClean="0">
                <a:latin typeface="Arial Black" pitchFamily="34" charset="0"/>
              </a:rPr>
              <a:t>C. The earth seems to be younger than people once thought.</a:t>
            </a:r>
          </a:p>
          <a:p>
            <a:r>
              <a:rPr lang="en-US" sz="2800" dirty="0" smtClean="0">
                <a:latin typeface="Arial Black" pitchFamily="34" charset="0"/>
              </a:rPr>
              <a:t>D.  People will never have any idea of the earth’s age.</a:t>
            </a:r>
            <a:endParaRPr lang="en-US" sz="2800" dirty="0">
              <a:latin typeface="Arial Black"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Poem</a:t>
            </a:r>
            <a:endParaRPr lang="en-US" dirty="0"/>
          </a:p>
        </p:txBody>
      </p:sp>
      <p:sp>
        <p:nvSpPr>
          <p:cNvPr id="3" name="Content Placeholder 2"/>
          <p:cNvSpPr>
            <a:spLocks noGrp="1"/>
          </p:cNvSpPr>
          <p:nvPr>
            <p:ph sz="quarter" idx="13"/>
          </p:nvPr>
        </p:nvSpPr>
        <p:spPr>
          <a:xfrm>
            <a:off x="228600" y="1352550"/>
            <a:ext cx="8915400" cy="3790950"/>
          </a:xfrm>
        </p:spPr>
        <p:txBody>
          <a:bodyPr>
            <a:noAutofit/>
          </a:bodyPr>
          <a:lstStyle/>
          <a:p>
            <a:pPr>
              <a:buNone/>
            </a:pPr>
            <a:r>
              <a:rPr lang="en-US" sz="2800" dirty="0" smtClean="0">
                <a:latin typeface="Arial Black" pitchFamily="34" charset="0"/>
              </a:rPr>
              <a:t>	A </a:t>
            </a:r>
            <a:r>
              <a:rPr lang="en-US" sz="2800" dirty="0" smtClean="0">
                <a:solidFill>
                  <a:srgbClr val="FF0000"/>
                </a:solidFill>
                <a:latin typeface="Arial Black" pitchFamily="34" charset="0"/>
              </a:rPr>
              <a:t>few hundred years ago</a:t>
            </a:r>
            <a:r>
              <a:rPr lang="en-US" sz="2800" dirty="0" smtClean="0">
                <a:latin typeface="Arial Black" pitchFamily="34" charset="0"/>
              </a:rPr>
              <a:t>, many educated people believed the earth was </a:t>
            </a:r>
            <a:r>
              <a:rPr lang="en-US" sz="2800" dirty="0" smtClean="0">
                <a:solidFill>
                  <a:srgbClr val="FF0000"/>
                </a:solidFill>
                <a:latin typeface="Arial Black" pitchFamily="34" charset="0"/>
              </a:rPr>
              <a:t>about six thousand years old</a:t>
            </a:r>
            <a:r>
              <a:rPr lang="en-US" sz="2800" dirty="0" smtClean="0">
                <a:latin typeface="Arial Black" pitchFamily="34" charset="0"/>
              </a:rPr>
              <a:t>. </a:t>
            </a:r>
            <a:r>
              <a:rPr lang="en-US" sz="2800" dirty="0" smtClean="0">
                <a:solidFill>
                  <a:srgbClr val="00B050"/>
                </a:solidFill>
                <a:latin typeface="Arial Black" pitchFamily="34" charset="0"/>
              </a:rPr>
              <a:t>Less than one hundred years ago</a:t>
            </a:r>
            <a:r>
              <a:rPr lang="en-US" sz="2800" dirty="0" smtClean="0">
                <a:latin typeface="Arial Black" pitchFamily="34" charset="0"/>
              </a:rPr>
              <a:t>, scientists thought the earth was </a:t>
            </a:r>
            <a:r>
              <a:rPr lang="en-US" sz="2800" dirty="0" smtClean="0">
                <a:solidFill>
                  <a:srgbClr val="00B050"/>
                </a:solidFill>
                <a:latin typeface="Arial Black" pitchFamily="34" charset="0"/>
              </a:rPr>
              <a:t>one hundred million years old</a:t>
            </a:r>
            <a:r>
              <a:rPr lang="en-US" sz="2800" dirty="0" smtClean="0">
                <a:latin typeface="Arial Black" pitchFamily="34" charset="0"/>
              </a:rPr>
              <a:t>. </a:t>
            </a:r>
            <a:r>
              <a:rPr lang="en-US" sz="2800" dirty="0" smtClean="0">
                <a:solidFill>
                  <a:srgbClr val="CC00CC"/>
                </a:solidFill>
                <a:latin typeface="Arial Black" pitchFamily="34" charset="0"/>
              </a:rPr>
              <a:t>Today </a:t>
            </a:r>
            <a:r>
              <a:rPr lang="en-US" sz="2800" dirty="0" smtClean="0">
                <a:latin typeface="Arial Black" pitchFamily="34" charset="0"/>
              </a:rPr>
              <a:t>scientists have evidence strongly suggests the earth is </a:t>
            </a:r>
            <a:r>
              <a:rPr lang="en-US" sz="2800" dirty="0" smtClean="0">
                <a:solidFill>
                  <a:srgbClr val="CC00CC"/>
                </a:solidFill>
                <a:latin typeface="Arial Black" pitchFamily="34" charset="0"/>
              </a:rPr>
              <a:t>almost five billion years old</a:t>
            </a:r>
            <a:r>
              <a:rPr lang="en-US" sz="2800" dirty="0" smtClean="0">
                <a:latin typeface="Arial Black" pitchFamily="34" charset="0"/>
              </a:rPr>
              <a:t>?</a:t>
            </a:r>
          </a:p>
          <a:p>
            <a:pPr>
              <a:buNone/>
            </a:pPr>
            <a:r>
              <a:rPr lang="en-US" sz="2400" dirty="0" smtClean="0">
                <a:latin typeface="Arial Black" pitchFamily="34" charset="0"/>
              </a:rPr>
              <a:t>YOU </a:t>
            </a:r>
            <a:r>
              <a:rPr lang="en-US" sz="2400" dirty="0" smtClean="0">
                <a:solidFill>
                  <a:schemeClr val="accent2"/>
                </a:solidFill>
                <a:latin typeface="Arial Black" pitchFamily="34" charset="0"/>
              </a:rPr>
              <a:t>CAN TELL </a:t>
            </a:r>
            <a:r>
              <a:rPr lang="en-US" sz="2400" dirty="0" smtClean="0">
                <a:latin typeface="Arial Black" pitchFamily="34" charset="0"/>
              </a:rPr>
              <a:t>THAT:</a:t>
            </a:r>
            <a:endParaRPr lang="en-US" sz="2400" dirty="0">
              <a:latin typeface="Arial Black"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2800" dirty="0" smtClean="0">
                <a:solidFill>
                  <a:srgbClr val="0070C0"/>
                </a:solidFill>
                <a:latin typeface="Arial Black" pitchFamily="34" charset="0"/>
              </a:rPr>
              <a:t>A. The earth seems to be older than people once thought.</a:t>
            </a:r>
          </a:p>
          <a:p>
            <a:r>
              <a:rPr lang="en-US" sz="2800" dirty="0" smtClean="0">
                <a:latin typeface="Arial Black" pitchFamily="34" charset="0"/>
              </a:rPr>
              <a:t>B. People now know exactly how old the earth is.</a:t>
            </a:r>
          </a:p>
          <a:p>
            <a:r>
              <a:rPr lang="en-US" sz="2800" dirty="0" smtClean="0">
                <a:latin typeface="Arial Black" pitchFamily="34" charset="0"/>
              </a:rPr>
              <a:t>C. The earth seems to be younger than people once thought.</a:t>
            </a:r>
          </a:p>
          <a:p>
            <a:r>
              <a:rPr lang="en-US" sz="2800" dirty="0" smtClean="0">
                <a:latin typeface="Arial Black" pitchFamily="34" charset="0"/>
              </a:rPr>
              <a:t>D.  People will never have any idea of the earth’s age.</a:t>
            </a:r>
            <a:endParaRPr lang="en-US" sz="2800" dirty="0">
              <a:latin typeface="Arial Black"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762000" y="438150"/>
            <a:ext cx="7239000" cy="2362200"/>
          </a:xfrm>
        </p:spPr>
        <p:txBody>
          <a:bodyPr>
            <a:noAutofit/>
          </a:bodyPr>
          <a:lstStyle/>
          <a:p>
            <a:pPr algn="ctr"/>
            <a:r>
              <a:rPr lang="en-US" sz="4800" dirty="0" smtClean="0">
                <a:latin typeface="Arial Black" pitchFamily="34" charset="0"/>
              </a:rPr>
              <a:t>Where the </a:t>
            </a:r>
            <a:r>
              <a:rPr lang="en-US" sz="4800" dirty="0" smtClean="0">
                <a:solidFill>
                  <a:srgbClr val="00B0F0"/>
                </a:solidFill>
                <a:latin typeface="Arial Black" pitchFamily="34" charset="0"/>
              </a:rPr>
              <a:t>dream </a:t>
            </a:r>
            <a:r>
              <a:rPr lang="en-US" sz="4800" dirty="0" smtClean="0">
                <a:latin typeface="Arial Black" pitchFamily="34" charset="0"/>
              </a:rPr>
              <a:t>AND THE </a:t>
            </a:r>
            <a:r>
              <a:rPr lang="en-US" sz="4800" dirty="0" smtClean="0">
                <a:solidFill>
                  <a:srgbClr val="FFFF00"/>
                </a:solidFill>
                <a:latin typeface="Arial Black" pitchFamily="34" charset="0"/>
              </a:rPr>
              <a:t>DREAMER</a:t>
            </a:r>
            <a:r>
              <a:rPr lang="en-US" sz="4800" dirty="0" smtClean="0">
                <a:latin typeface="Arial Black" pitchFamily="34" charset="0"/>
              </a:rPr>
              <a:t> BECOME </a:t>
            </a:r>
            <a:r>
              <a:rPr lang="en-US" sz="4800" dirty="0" smtClean="0">
                <a:solidFill>
                  <a:srgbClr val="00B050"/>
                </a:solidFill>
                <a:latin typeface="Arial Black" pitchFamily="34" charset="0"/>
              </a:rPr>
              <a:t>ONE</a:t>
            </a:r>
            <a:endParaRPr lang="en-US" sz="4800" dirty="0">
              <a:solidFill>
                <a:srgbClr val="00B050"/>
              </a:solidFill>
              <a:latin typeface="Arial Black" pitchFamily="34" charset="0"/>
            </a:endParaRPr>
          </a:p>
        </p:txBody>
      </p:sp>
      <p:pic>
        <p:nvPicPr>
          <p:cNvPr id="4" name="Content Placeholder 3" descr="10988760_10152824404469818_2117784839_o.jpg"/>
          <p:cNvPicPr>
            <a:picLocks noChangeAspect="1"/>
          </p:cNvPicPr>
          <p:nvPr/>
        </p:nvPicPr>
        <p:blipFill>
          <a:blip r:embed="rId2" cstate="print"/>
          <a:stretch>
            <a:fillRect/>
          </a:stretch>
        </p:blipFill>
        <p:spPr>
          <a:xfrm>
            <a:off x="457200" y="3028950"/>
            <a:ext cx="8183562" cy="12192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6</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r>
              <a:rPr lang="en-US" sz="5400" dirty="0" smtClean="0">
                <a:latin typeface="Arial Black" pitchFamily="34" charset="0"/>
              </a:rPr>
              <a:t>Banks provide _______ service to customers 24 hours a day via ATMs.</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convenient</a:t>
            </a:r>
          </a:p>
          <a:p>
            <a:r>
              <a:rPr lang="en-US" sz="5400" dirty="0" smtClean="0">
                <a:latin typeface="Arial Black" pitchFamily="34" charset="0"/>
              </a:rPr>
              <a:t>B. crazy</a:t>
            </a:r>
          </a:p>
          <a:p>
            <a:r>
              <a:rPr lang="en-US" sz="5400" dirty="0" smtClean="0">
                <a:latin typeface="Arial Black" pitchFamily="34" charset="0"/>
              </a:rPr>
              <a:t>C. cordial</a:t>
            </a:r>
          </a:p>
          <a:p>
            <a:r>
              <a:rPr lang="en-US" sz="5400" dirty="0" smtClean="0">
                <a:latin typeface="Arial Black" pitchFamily="34" charset="0"/>
              </a:rPr>
              <a:t>D.  controversial</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solidFill>
                  <a:srgbClr val="0070C0"/>
                </a:solidFill>
                <a:latin typeface="Arial Black" pitchFamily="34" charset="0"/>
              </a:rPr>
              <a:t>A. convenient</a:t>
            </a:r>
          </a:p>
          <a:p>
            <a:r>
              <a:rPr lang="en-US" sz="5400" dirty="0" smtClean="0">
                <a:latin typeface="Arial Black" pitchFamily="34" charset="0"/>
              </a:rPr>
              <a:t>B. crazy</a:t>
            </a:r>
          </a:p>
          <a:p>
            <a:r>
              <a:rPr lang="en-US" sz="5400" dirty="0" smtClean="0">
                <a:latin typeface="Arial Black" pitchFamily="34" charset="0"/>
              </a:rPr>
              <a:t>C. cordial</a:t>
            </a:r>
          </a:p>
          <a:p>
            <a:r>
              <a:rPr lang="en-US" sz="5400" dirty="0" smtClean="0">
                <a:latin typeface="Arial Black" pitchFamily="34" charset="0"/>
              </a:rPr>
              <a:t>D.  controversial</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7</a:t>
            </a:r>
          </a:p>
        </p:txBody>
      </p:sp>
      <p:sp>
        <p:nvSpPr>
          <p:cNvPr id="3" name="Content Placeholder 2"/>
          <p:cNvSpPr>
            <a:spLocks noGrp="1"/>
          </p:cNvSpPr>
          <p:nvPr>
            <p:ph sz="quarter" idx="13"/>
          </p:nvPr>
        </p:nvSpPr>
        <p:spPr>
          <a:xfrm>
            <a:off x="228600" y="1352550"/>
            <a:ext cx="8534400" cy="3790950"/>
          </a:xfrm>
        </p:spPr>
        <p:txBody>
          <a:bodyPr>
            <a:noAutofit/>
          </a:bodyPr>
          <a:lstStyle/>
          <a:p>
            <a:r>
              <a:rPr lang="en-US" sz="5400" dirty="0" smtClean="0">
                <a:latin typeface="Arial Black" pitchFamily="34" charset="0"/>
              </a:rPr>
              <a:t>Which among the following would suggest ERRATIC behavior?</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Predictable</a:t>
            </a:r>
          </a:p>
          <a:p>
            <a:r>
              <a:rPr lang="en-US" sz="5400" dirty="0" smtClean="0">
                <a:latin typeface="Arial Black" pitchFamily="34" charset="0"/>
              </a:rPr>
              <a:t>B. Normal</a:t>
            </a:r>
          </a:p>
          <a:p>
            <a:r>
              <a:rPr lang="en-US" sz="5400" dirty="0" smtClean="0">
                <a:latin typeface="Arial Black" pitchFamily="34" charset="0"/>
              </a:rPr>
              <a:t>C. Inconsistent</a:t>
            </a:r>
          </a:p>
          <a:p>
            <a:r>
              <a:rPr lang="en-US" sz="5400" dirty="0" smtClean="0">
                <a:latin typeface="Arial Black" pitchFamily="34" charset="0"/>
              </a:rPr>
              <a:t>D.  Stable</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Predictable</a:t>
            </a:r>
          </a:p>
          <a:p>
            <a:r>
              <a:rPr lang="en-US" sz="5400" dirty="0" smtClean="0">
                <a:latin typeface="Arial Black" pitchFamily="34" charset="0"/>
              </a:rPr>
              <a:t>B. Normal</a:t>
            </a:r>
          </a:p>
          <a:p>
            <a:r>
              <a:rPr lang="en-US" sz="5400" dirty="0" smtClean="0">
                <a:solidFill>
                  <a:srgbClr val="0070C0"/>
                </a:solidFill>
                <a:latin typeface="Arial Black" pitchFamily="34" charset="0"/>
              </a:rPr>
              <a:t>C. Inconsistent</a:t>
            </a:r>
          </a:p>
          <a:p>
            <a:r>
              <a:rPr lang="en-US" sz="5400" dirty="0" smtClean="0">
                <a:latin typeface="Arial Black" pitchFamily="34" charset="0"/>
              </a:rPr>
              <a:t>D.  Stable</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8</a:t>
            </a:r>
          </a:p>
        </p:txBody>
      </p:sp>
      <p:sp>
        <p:nvSpPr>
          <p:cNvPr id="3" name="Content Placeholder 2"/>
          <p:cNvSpPr>
            <a:spLocks noGrp="1"/>
          </p:cNvSpPr>
          <p:nvPr>
            <p:ph sz="quarter" idx="13"/>
          </p:nvPr>
        </p:nvSpPr>
        <p:spPr>
          <a:xfrm>
            <a:off x="228600" y="1352550"/>
            <a:ext cx="8534400" cy="3790950"/>
          </a:xfrm>
        </p:spPr>
        <p:txBody>
          <a:bodyPr>
            <a:noAutofit/>
          </a:bodyPr>
          <a:lstStyle/>
          <a:p>
            <a:r>
              <a:rPr lang="en-US" sz="6000" dirty="0" smtClean="0">
                <a:latin typeface="Arial Black" pitchFamily="34" charset="0"/>
              </a:rPr>
              <a:t>Arrange the phrases below to make a correct sentence.</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Passage</a:t>
            </a:r>
            <a:endParaRPr lang="en-US" dirty="0"/>
          </a:p>
        </p:txBody>
      </p:sp>
      <p:sp>
        <p:nvSpPr>
          <p:cNvPr id="3" name="Content Placeholder 2"/>
          <p:cNvSpPr>
            <a:spLocks noGrp="1"/>
          </p:cNvSpPr>
          <p:nvPr>
            <p:ph sz="quarter" idx="13"/>
          </p:nvPr>
        </p:nvSpPr>
        <p:spPr>
          <a:xfrm>
            <a:off x="228600" y="1352550"/>
            <a:ext cx="8915400" cy="3790950"/>
          </a:xfrm>
        </p:spPr>
        <p:txBody>
          <a:bodyPr>
            <a:noAutofit/>
          </a:bodyPr>
          <a:lstStyle/>
          <a:p>
            <a:pPr>
              <a:buNone/>
            </a:pPr>
            <a:r>
              <a:rPr lang="en-US" sz="3600" dirty="0" smtClean="0">
                <a:latin typeface="Arial Black" pitchFamily="34" charset="0"/>
              </a:rPr>
              <a:t>	1. and the department head</a:t>
            </a:r>
          </a:p>
          <a:p>
            <a:pPr>
              <a:buNone/>
            </a:pPr>
            <a:r>
              <a:rPr lang="en-US" sz="3600" dirty="0" smtClean="0">
                <a:latin typeface="Arial Black" pitchFamily="34" charset="0"/>
              </a:rPr>
              <a:t>	2. are representing the school</a:t>
            </a:r>
          </a:p>
          <a:p>
            <a:pPr>
              <a:buNone/>
            </a:pPr>
            <a:r>
              <a:rPr lang="en-US" sz="3600" dirty="0" smtClean="0">
                <a:latin typeface="Arial Black" pitchFamily="34" charset="0"/>
              </a:rPr>
              <a:t>	3. the principal</a:t>
            </a:r>
          </a:p>
          <a:p>
            <a:pPr>
              <a:buNone/>
            </a:pPr>
            <a:r>
              <a:rPr lang="en-US" sz="3600" dirty="0" smtClean="0">
                <a:latin typeface="Arial Black" pitchFamily="34" charset="0"/>
              </a:rPr>
              <a:t>	4. in the stakeholder’s meeting</a:t>
            </a:r>
          </a:p>
          <a:p>
            <a:pPr>
              <a:buNone/>
            </a:pPr>
            <a:r>
              <a:rPr lang="en-US" sz="2800" dirty="0" smtClean="0">
                <a:latin typeface="Arial Black" pitchFamily="34" charset="0"/>
              </a:rPr>
              <a:t>The order of the phrases to form a sentence is ____________.</a:t>
            </a:r>
            <a:endParaRPr lang="en-US" sz="2400" dirty="0">
              <a:latin typeface="Arial Black"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4,2,1,3</a:t>
            </a:r>
          </a:p>
          <a:p>
            <a:r>
              <a:rPr lang="en-US" sz="5400" dirty="0" smtClean="0">
                <a:latin typeface="Arial Black" pitchFamily="34" charset="0"/>
              </a:rPr>
              <a:t>B. 3,4,2,1</a:t>
            </a:r>
          </a:p>
          <a:p>
            <a:r>
              <a:rPr lang="en-US" sz="5400" dirty="0" smtClean="0">
                <a:latin typeface="Arial Black" pitchFamily="34" charset="0"/>
              </a:rPr>
              <a:t>C. 3,1,2,4</a:t>
            </a:r>
          </a:p>
          <a:p>
            <a:r>
              <a:rPr lang="en-US" sz="5400" dirty="0" smtClean="0">
                <a:latin typeface="Arial Black" pitchFamily="34" charset="0"/>
              </a:rPr>
              <a:t>D. 4,3,1,2</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4,2,1,3</a:t>
            </a:r>
          </a:p>
          <a:p>
            <a:r>
              <a:rPr lang="en-US" sz="5400" dirty="0" smtClean="0">
                <a:latin typeface="Arial Black" pitchFamily="34" charset="0"/>
              </a:rPr>
              <a:t>B. 3,4,2,1</a:t>
            </a:r>
          </a:p>
          <a:p>
            <a:r>
              <a:rPr lang="en-US" sz="5400" dirty="0" smtClean="0">
                <a:solidFill>
                  <a:srgbClr val="0070C0"/>
                </a:solidFill>
                <a:latin typeface="Arial Black" pitchFamily="34" charset="0"/>
              </a:rPr>
              <a:t>C. 3,1,2,4</a:t>
            </a:r>
          </a:p>
          <a:p>
            <a:r>
              <a:rPr lang="en-US" sz="5400" dirty="0" smtClean="0">
                <a:latin typeface="Arial Black" pitchFamily="34" charset="0"/>
              </a:rPr>
              <a:t>D. 4,3,1,2</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a:xfrm>
            <a:off x="381000" y="2724150"/>
            <a:ext cx="8077200" cy="1981200"/>
          </a:xfrm>
        </p:spPr>
        <p:txBody>
          <a:bodyPr>
            <a:normAutofit fontScale="77500" lnSpcReduction="20000"/>
          </a:bodyPr>
          <a:lstStyle/>
          <a:p>
            <a:pPr algn="ctr"/>
            <a:r>
              <a:rPr lang="en-US" sz="9600" b="1" dirty="0" smtClean="0">
                <a:solidFill>
                  <a:srgbClr val="FF33CC"/>
                </a:solidFill>
                <a:effectLst>
                  <a:outerShdw blurRad="38100" dist="38100" dir="2700000" algn="tl">
                    <a:srgbClr val="000000">
                      <a:alpha val="43137"/>
                    </a:srgbClr>
                  </a:outerShdw>
                </a:effectLst>
                <a:latin typeface="Arial Rounded MT Bold" pitchFamily="34" charset="0"/>
              </a:rPr>
              <a:t>FIRST </a:t>
            </a:r>
            <a:r>
              <a:rPr lang="en-US" sz="9600" b="1" dirty="0" smtClean="0">
                <a:solidFill>
                  <a:srgbClr val="CC00CC"/>
                </a:solidFill>
                <a:effectLst>
                  <a:outerShdw blurRad="38100" dist="38100" dir="2700000" algn="tl">
                    <a:srgbClr val="000000">
                      <a:alpha val="43137"/>
                    </a:srgbClr>
                  </a:outerShdw>
                </a:effectLst>
                <a:latin typeface="Arial Rounded MT Bold" pitchFamily="34" charset="0"/>
              </a:rPr>
              <a:t>THINGS</a:t>
            </a:r>
            <a:r>
              <a:rPr lang="en-US" sz="9600" b="1" dirty="0" smtClean="0">
                <a:solidFill>
                  <a:srgbClr val="FF33CC"/>
                </a:solidFill>
                <a:effectLst>
                  <a:outerShdw blurRad="38100" dist="38100" dir="2700000" algn="tl">
                    <a:srgbClr val="000000">
                      <a:alpha val="43137"/>
                    </a:srgbClr>
                  </a:outerShdw>
                </a:effectLst>
                <a:latin typeface="Arial Rounded MT Bold" pitchFamily="34" charset="0"/>
              </a:rPr>
              <a:t> </a:t>
            </a:r>
            <a:r>
              <a:rPr lang="en-US" sz="9600" b="1" dirty="0" smtClean="0">
                <a:solidFill>
                  <a:srgbClr val="800080"/>
                </a:solidFill>
                <a:effectLst>
                  <a:outerShdw blurRad="38100" dist="38100" dir="2700000" algn="tl">
                    <a:srgbClr val="000000">
                      <a:alpha val="43137"/>
                    </a:srgbClr>
                  </a:outerShdw>
                </a:effectLst>
                <a:latin typeface="Arial Rounded MT Bold" pitchFamily="34" charset="0"/>
              </a:rPr>
              <a:t>FIRST</a:t>
            </a:r>
            <a:endParaRPr lang="en-US" sz="9600" b="1" dirty="0">
              <a:solidFill>
                <a:srgbClr val="800080"/>
              </a:solidFill>
              <a:effectLst>
                <a:outerShdw blurRad="38100" dist="38100" dir="2700000" algn="tl">
                  <a:srgbClr val="000000">
                    <a:alpha val="43137"/>
                  </a:srgbClr>
                </a:outerShdw>
              </a:effectLst>
              <a:latin typeface="Arial Rounded MT Bold" pitchFamily="34" charset="0"/>
            </a:endParaRPr>
          </a:p>
        </p:txBody>
      </p:sp>
    </p:spTree>
  </p:cSld>
  <p:clrMapOvr>
    <a:masterClrMapping/>
  </p:clrMapOvr>
  <p:transition>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a:t>
            </a:r>
            <a:r>
              <a:rPr lang="en-US" dirty="0"/>
              <a:t>9</a:t>
            </a:r>
          </a:p>
        </p:txBody>
      </p:sp>
      <p:sp>
        <p:nvSpPr>
          <p:cNvPr id="3" name="Content Placeholder 2"/>
          <p:cNvSpPr>
            <a:spLocks noGrp="1"/>
          </p:cNvSpPr>
          <p:nvPr>
            <p:ph sz="quarter" idx="13"/>
          </p:nvPr>
        </p:nvSpPr>
        <p:spPr>
          <a:xfrm>
            <a:off x="228600" y="1352550"/>
            <a:ext cx="8534400" cy="3790950"/>
          </a:xfrm>
        </p:spPr>
        <p:txBody>
          <a:bodyPr>
            <a:noAutofit/>
          </a:bodyPr>
          <a:lstStyle/>
          <a:p>
            <a:r>
              <a:rPr lang="en-US" sz="6000" dirty="0" smtClean="0">
                <a:latin typeface="Arial Black" pitchFamily="34" charset="0"/>
              </a:rPr>
              <a:t>Jen and _____ agreed not to attend the meeting.</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myself</a:t>
            </a:r>
          </a:p>
          <a:p>
            <a:r>
              <a:rPr lang="en-US" sz="5400" dirty="0" smtClean="0">
                <a:latin typeface="Arial Black" pitchFamily="34" charset="0"/>
              </a:rPr>
              <a:t>B. herself</a:t>
            </a:r>
          </a:p>
          <a:p>
            <a:r>
              <a:rPr lang="en-US" sz="5400" dirty="0" smtClean="0">
                <a:latin typeface="Arial Black" pitchFamily="34" charset="0"/>
              </a:rPr>
              <a:t>C. me</a:t>
            </a:r>
          </a:p>
          <a:p>
            <a:r>
              <a:rPr lang="en-US" sz="5400" dirty="0" smtClean="0">
                <a:latin typeface="Arial Black" pitchFamily="34" charset="0"/>
              </a:rPr>
              <a:t>D. I</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myself</a:t>
            </a:r>
          </a:p>
          <a:p>
            <a:r>
              <a:rPr lang="en-US" sz="5400" dirty="0" smtClean="0">
                <a:latin typeface="Arial Black" pitchFamily="34" charset="0"/>
              </a:rPr>
              <a:t>B. herself</a:t>
            </a:r>
          </a:p>
          <a:p>
            <a:r>
              <a:rPr lang="en-US" sz="5400" dirty="0" smtClean="0">
                <a:latin typeface="Arial Black" pitchFamily="34" charset="0"/>
              </a:rPr>
              <a:t>C. me</a:t>
            </a:r>
          </a:p>
          <a:p>
            <a:r>
              <a:rPr lang="en-US" sz="5400" dirty="0" smtClean="0">
                <a:solidFill>
                  <a:srgbClr val="0070C0"/>
                </a:solidFill>
                <a:latin typeface="Arial Black" pitchFamily="34" charset="0"/>
              </a:rPr>
              <a:t>D. I</a:t>
            </a:r>
            <a:endParaRPr lang="en-US" sz="5400" dirty="0">
              <a:solidFill>
                <a:srgbClr val="0070C0"/>
              </a:solidFill>
              <a:latin typeface="Arial Black"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10</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r>
              <a:rPr lang="en-US" sz="3600" dirty="0" smtClean="0">
                <a:latin typeface="Arial Black" pitchFamily="34" charset="0"/>
              </a:rPr>
              <a:t>Cases of robberies have tremendously decreased because of SOPHISTICATED security schemes installed in almost all banks in the country. Sophisticated means _______.</a:t>
            </a:r>
            <a:endParaRPr lang="en-US" sz="3600" dirty="0">
              <a:latin typeface="Arial Black"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Primitive</a:t>
            </a:r>
          </a:p>
          <a:p>
            <a:r>
              <a:rPr lang="en-US" sz="5400" dirty="0" smtClean="0">
                <a:latin typeface="Arial Black" pitchFamily="34" charset="0"/>
              </a:rPr>
              <a:t>B. High-tech</a:t>
            </a:r>
          </a:p>
          <a:p>
            <a:r>
              <a:rPr lang="en-US" sz="5400" dirty="0" smtClean="0">
                <a:latin typeface="Arial Black" pitchFamily="34" charset="0"/>
              </a:rPr>
              <a:t>C. Crude</a:t>
            </a:r>
          </a:p>
          <a:p>
            <a:r>
              <a:rPr lang="en-US" sz="5400" dirty="0" smtClean="0">
                <a:latin typeface="Arial Black" pitchFamily="34" charset="0"/>
              </a:rPr>
              <a:t>D. Gauche</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clues</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r>
              <a:rPr lang="en-US" sz="3600" dirty="0" smtClean="0">
                <a:solidFill>
                  <a:srgbClr val="0070C0"/>
                </a:solidFill>
                <a:latin typeface="Arial Black" pitchFamily="34" charset="0"/>
              </a:rPr>
              <a:t>Cases of robberies </a:t>
            </a:r>
            <a:r>
              <a:rPr lang="en-US" sz="3600" dirty="0" smtClean="0">
                <a:latin typeface="Arial Black" pitchFamily="34" charset="0"/>
              </a:rPr>
              <a:t>have </a:t>
            </a:r>
            <a:r>
              <a:rPr lang="en-US" sz="3600" dirty="0" smtClean="0">
                <a:solidFill>
                  <a:srgbClr val="0070C0"/>
                </a:solidFill>
                <a:latin typeface="Arial Black" pitchFamily="34" charset="0"/>
              </a:rPr>
              <a:t>tremendously decreased </a:t>
            </a:r>
            <a:r>
              <a:rPr lang="en-US" sz="3600" dirty="0" smtClean="0">
                <a:latin typeface="Arial Black" pitchFamily="34" charset="0"/>
              </a:rPr>
              <a:t>because of </a:t>
            </a:r>
            <a:r>
              <a:rPr lang="en-US" sz="3600" dirty="0" smtClean="0">
                <a:solidFill>
                  <a:srgbClr val="0070C0"/>
                </a:solidFill>
                <a:latin typeface="Arial Black" pitchFamily="34" charset="0"/>
              </a:rPr>
              <a:t>SOPHISTICATED security schemes installed </a:t>
            </a:r>
            <a:r>
              <a:rPr lang="en-US" sz="3600" dirty="0" smtClean="0">
                <a:latin typeface="Arial Black" pitchFamily="34" charset="0"/>
              </a:rPr>
              <a:t>in almost all banks in the country. Sophisticated means _______.</a:t>
            </a:r>
            <a:endParaRPr lang="en-US" sz="3600" dirty="0">
              <a:latin typeface="Arial Black"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Primitive</a:t>
            </a:r>
          </a:p>
          <a:p>
            <a:r>
              <a:rPr lang="en-US" sz="5400" dirty="0" smtClean="0">
                <a:solidFill>
                  <a:srgbClr val="0070C0"/>
                </a:solidFill>
                <a:latin typeface="Arial Black" pitchFamily="34" charset="0"/>
              </a:rPr>
              <a:t>B. High-tech</a:t>
            </a:r>
          </a:p>
          <a:p>
            <a:r>
              <a:rPr lang="en-US" sz="5400" dirty="0" smtClean="0">
                <a:latin typeface="Arial Black" pitchFamily="34" charset="0"/>
              </a:rPr>
              <a:t>C. Crude</a:t>
            </a:r>
          </a:p>
          <a:p>
            <a:r>
              <a:rPr lang="en-US" sz="5400" dirty="0" smtClean="0">
                <a:latin typeface="Arial Black" pitchFamily="34" charset="0"/>
              </a:rPr>
              <a:t>D. Gauche</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11</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r>
              <a:rPr lang="en-US" sz="4800" dirty="0" smtClean="0">
                <a:latin typeface="Arial Black" pitchFamily="34" charset="0"/>
              </a:rPr>
              <a:t>Choose the most appropriate statement in resolving a CONFLICT.</a:t>
            </a:r>
            <a:endParaRPr lang="en-US" sz="4800" dirty="0">
              <a:latin typeface="Arial Black"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2400" dirty="0" smtClean="0">
                <a:latin typeface="Arial Black" pitchFamily="34" charset="0"/>
              </a:rPr>
              <a:t>A. He led both parties involved to understanding the possible consequences if they won’t come to an amicable settlement.</a:t>
            </a:r>
          </a:p>
          <a:p>
            <a:r>
              <a:rPr lang="en-US" sz="2400" dirty="0" smtClean="0">
                <a:latin typeface="Arial Black" pitchFamily="34" charset="0"/>
              </a:rPr>
              <a:t>B. He led both parties to the only options he felt were right.</a:t>
            </a:r>
          </a:p>
          <a:p>
            <a:r>
              <a:rPr lang="en-US" sz="2400" dirty="0" smtClean="0">
                <a:latin typeface="Arial Black" pitchFamily="34" charset="0"/>
              </a:rPr>
              <a:t>C. He led both parties to the idea of who was right all along.</a:t>
            </a:r>
          </a:p>
          <a:p>
            <a:r>
              <a:rPr lang="en-US" sz="2400" dirty="0" smtClean="0">
                <a:latin typeface="Arial Black" pitchFamily="34" charset="0"/>
              </a:rPr>
              <a:t>D. He led both parties to the advantages and disadvantages of the problem.</a:t>
            </a:r>
            <a:endParaRPr lang="en-US" sz="2400" dirty="0">
              <a:latin typeface="Arial Black"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2400" dirty="0" smtClean="0">
                <a:latin typeface="Arial Black" pitchFamily="34" charset="0"/>
              </a:rPr>
              <a:t>A. He led both parties involved to understanding the possible consequences if they won’t come to an amicable settlement.</a:t>
            </a:r>
          </a:p>
          <a:p>
            <a:r>
              <a:rPr lang="en-US" sz="2400" dirty="0" smtClean="0">
                <a:solidFill>
                  <a:srgbClr val="FF0000"/>
                </a:solidFill>
                <a:latin typeface="Arial Black" pitchFamily="34" charset="0"/>
              </a:rPr>
              <a:t>B. He led both parties to the only options he felt were right.</a:t>
            </a:r>
          </a:p>
          <a:p>
            <a:r>
              <a:rPr lang="en-US" sz="2400" dirty="0" smtClean="0">
                <a:solidFill>
                  <a:srgbClr val="FF0000"/>
                </a:solidFill>
                <a:latin typeface="Arial Black" pitchFamily="34" charset="0"/>
              </a:rPr>
              <a:t>C. He led both parties to the idea of who was right all along.</a:t>
            </a:r>
          </a:p>
          <a:p>
            <a:r>
              <a:rPr lang="en-US" sz="2400" dirty="0" smtClean="0">
                <a:latin typeface="Arial Black" pitchFamily="34" charset="0"/>
              </a:rPr>
              <a:t>D. He led both parties to the advantages and disadvantages of the problem.</a:t>
            </a:r>
            <a:endParaRPr lang="en-US" sz="2400" dirty="0">
              <a:latin typeface="Arial Black"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a:xfrm>
            <a:off x="1143000" y="2190750"/>
            <a:ext cx="7772400" cy="2200275"/>
          </a:xfrm>
        </p:spPr>
        <p:txBody>
          <a:bodyPr>
            <a:normAutofit fontScale="70000" lnSpcReduction="20000"/>
          </a:bodyPr>
          <a:lstStyle/>
          <a:p>
            <a:pPr algn="ctr"/>
            <a:r>
              <a:rPr lang="en-US" sz="9600" b="1" dirty="0" smtClean="0">
                <a:solidFill>
                  <a:srgbClr val="FF3300"/>
                </a:solidFill>
                <a:effectLst>
                  <a:outerShdw blurRad="38100" dist="38100" dir="2700000" algn="tl">
                    <a:srgbClr val="000000">
                      <a:alpha val="43137"/>
                    </a:srgbClr>
                  </a:outerShdw>
                </a:effectLst>
                <a:latin typeface="Arabic Typesetting" pitchFamily="66" charset="-78"/>
                <a:cs typeface="Arabic Typesetting" pitchFamily="66" charset="-78"/>
              </a:rPr>
              <a:t>Let us put ourselves in the Holy Presence of the LORD</a:t>
            </a:r>
            <a:endParaRPr lang="en-US" sz="9600" b="1" dirty="0">
              <a:solidFill>
                <a:srgbClr val="FF3300"/>
              </a:solidFill>
              <a:effectLst>
                <a:outerShdw blurRad="38100" dist="38100" dir="2700000" algn="tl">
                  <a:srgbClr val="000000">
                    <a:alpha val="43137"/>
                  </a:srgbClr>
                </a:outerShdw>
              </a:effectLst>
              <a:latin typeface="Arabic Typesetting" pitchFamily="66" charset="-78"/>
              <a:cs typeface="Arabic Typesetting" pitchFamily="66" charset="-78"/>
            </a:endParaRPr>
          </a:p>
        </p:txBody>
      </p:sp>
    </p:spTree>
  </p:cSld>
  <p:clrMapOvr>
    <a:masterClrMapping/>
  </p:clrMapOvr>
  <p:transition>
    <p:pull dir="l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2400" dirty="0" smtClean="0">
                <a:solidFill>
                  <a:srgbClr val="0070C0"/>
                </a:solidFill>
                <a:latin typeface="Arial Black" pitchFamily="34" charset="0"/>
              </a:rPr>
              <a:t>A. He led both parties involved to understanding the possible consequences if they won’t come to an amicable settlement.</a:t>
            </a:r>
          </a:p>
          <a:p>
            <a:r>
              <a:rPr lang="en-US" sz="2400" dirty="0" smtClean="0">
                <a:latin typeface="Arial Black" pitchFamily="34" charset="0"/>
              </a:rPr>
              <a:t>B. He led both parties to the only options he felt were right.</a:t>
            </a:r>
          </a:p>
          <a:p>
            <a:r>
              <a:rPr lang="en-US" sz="2400" dirty="0" smtClean="0">
                <a:latin typeface="Arial Black" pitchFamily="34" charset="0"/>
              </a:rPr>
              <a:t>C. He led both parties to the idea of who was right all along.</a:t>
            </a:r>
          </a:p>
          <a:p>
            <a:r>
              <a:rPr lang="en-US" sz="2400" dirty="0" smtClean="0">
                <a:latin typeface="Arial Black" pitchFamily="34" charset="0"/>
              </a:rPr>
              <a:t>D. He led both parties to the advantages and disadvantages of the problem.</a:t>
            </a:r>
            <a:endParaRPr lang="en-US" sz="2400" dirty="0">
              <a:latin typeface="Arial Black"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12</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r>
              <a:rPr lang="en-US" sz="4800" dirty="0" smtClean="0">
                <a:latin typeface="Arial Black" pitchFamily="34" charset="0"/>
              </a:rPr>
              <a:t>What is the appropriate responses to the question, "Did you understand the directions?”</a:t>
            </a:r>
            <a:endParaRPr lang="en-US" sz="4800" dirty="0">
              <a:latin typeface="Arial Black"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4400" dirty="0" smtClean="0">
                <a:latin typeface="Arial Black" pitchFamily="34" charset="0"/>
              </a:rPr>
              <a:t>A. “I’m getting there.”</a:t>
            </a:r>
          </a:p>
          <a:p>
            <a:r>
              <a:rPr lang="en-US" sz="4400" dirty="0" smtClean="0">
                <a:latin typeface="Arial Black" pitchFamily="34" charset="0"/>
              </a:rPr>
              <a:t>B. “It’s all right.”</a:t>
            </a:r>
          </a:p>
          <a:p>
            <a:r>
              <a:rPr lang="en-US" sz="4400" dirty="0" smtClean="0">
                <a:latin typeface="Arial Black" pitchFamily="34" charset="0"/>
              </a:rPr>
              <a:t>C. “Thanks, I certainly did.”</a:t>
            </a:r>
          </a:p>
          <a:p>
            <a:r>
              <a:rPr lang="en-US" sz="4400" dirty="0" smtClean="0">
                <a:latin typeface="Arial Black" pitchFamily="34" charset="0"/>
              </a:rPr>
              <a:t>D. “I’ll think about it.”</a:t>
            </a:r>
            <a:endParaRPr lang="en-US" sz="4400" dirty="0">
              <a:latin typeface="Arial Black"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4400" dirty="0" smtClean="0">
                <a:latin typeface="Arial Black" pitchFamily="34" charset="0"/>
              </a:rPr>
              <a:t>A. “I’m getting there.”</a:t>
            </a:r>
          </a:p>
          <a:p>
            <a:r>
              <a:rPr lang="en-US" sz="4400" dirty="0" smtClean="0">
                <a:latin typeface="Arial Black" pitchFamily="34" charset="0"/>
              </a:rPr>
              <a:t>B. “It’s all right.”</a:t>
            </a:r>
          </a:p>
          <a:p>
            <a:r>
              <a:rPr lang="en-US" sz="4400" dirty="0" smtClean="0">
                <a:solidFill>
                  <a:srgbClr val="0070C0"/>
                </a:solidFill>
                <a:latin typeface="Arial Black" pitchFamily="34" charset="0"/>
              </a:rPr>
              <a:t>C. “Thanks, I certainly did.”</a:t>
            </a:r>
          </a:p>
          <a:p>
            <a:r>
              <a:rPr lang="en-US" sz="4400" dirty="0" smtClean="0">
                <a:latin typeface="Arial Black" pitchFamily="34" charset="0"/>
              </a:rPr>
              <a:t>D. “I’ll think about it.”</a:t>
            </a:r>
            <a:endParaRPr lang="en-US" sz="4400" dirty="0">
              <a:latin typeface="Arial Black"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13</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r>
              <a:rPr lang="en-US" sz="4000" dirty="0" smtClean="0">
                <a:latin typeface="Arial Black" pitchFamily="34" charset="0"/>
              </a:rPr>
              <a:t>“Speak when you are angry and you will make the best speech you will ever regret.” This is a good advice for those who are ______.</a:t>
            </a:r>
            <a:endParaRPr lang="en-US" sz="4000" dirty="0">
              <a:latin typeface="Arial Black"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4400" dirty="0" smtClean="0">
                <a:latin typeface="Arial Black" pitchFamily="34" charset="0"/>
              </a:rPr>
              <a:t>A. submissive</a:t>
            </a:r>
          </a:p>
          <a:p>
            <a:r>
              <a:rPr lang="en-US" sz="4400" dirty="0" smtClean="0">
                <a:latin typeface="Arial Black" pitchFamily="34" charset="0"/>
              </a:rPr>
              <a:t>B. ill-tempered and impulsive</a:t>
            </a:r>
          </a:p>
          <a:p>
            <a:r>
              <a:rPr lang="en-US" sz="4400" dirty="0" smtClean="0">
                <a:latin typeface="Arial Black" pitchFamily="34" charset="0"/>
              </a:rPr>
              <a:t>C. worrisome</a:t>
            </a:r>
          </a:p>
          <a:p>
            <a:r>
              <a:rPr lang="en-US" sz="4400" dirty="0" smtClean="0">
                <a:latin typeface="Arial Black" pitchFamily="34" charset="0"/>
              </a:rPr>
              <a:t>D. agitated</a:t>
            </a:r>
            <a:endParaRPr lang="en-US" sz="4400" dirty="0">
              <a:latin typeface="Arial Black"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4400" dirty="0" smtClean="0">
                <a:latin typeface="Arial Black" pitchFamily="34" charset="0"/>
              </a:rPr>
              <a:t>A. submissive</a:t>
            </a:r>
          </a:p>
          <a:p>
            <a:r>
              <a:rPr lang="en-US" sz="4400" dirty="0" smtClean="0">
                <a:solidFill>
                  <a:srgbClr val="0070C0"/>
                </a:solidFill>
                <a:latin typeface="Arial Black" pitchFamily="34" charset="0"/>
              </a:rPr>
              <a:t>B. ill-tempered and impulsive</a:t>
            </a:r>
          </a:p>
          <a:p>
            <a:r>
              <a:rPr lang="en-US" sz="4400" dirty="0" smtClean="0">
                <a:latin typeface="Arial Black" pitchFamily="34" charset="0"/>
              </a:rPr>
              <a:t>C. worrisome</a:t>
            </a:r>
          </a:p>
          <a:p>
            <a:r>
              <a:rPr lang="en-US" sz="4400" dirty="0" smtClean="0">
                <a:latin typeface="Arial Black" pitchFamily="34" charset="0"/>
              </a:rPr>
              <a:t>D. agitated</a:t>
            </a:r>
            <a:endParaRPr lang="en-US" sz="4400" dirty="0">
              <a:latin typeface="Arial Black"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14</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r>
              <a:rPr lang="en-US" sz="4800" dirty="0" smtClean="0">
                <a:latin typeface="Arial Black" pitchFamily="34" charset="0"/>
              </a:rPr>
              <a:t>During seminars or lecture forums you should clarify what you didn’t understand by:</a:t>
            </a:r>
            <a:endParaRPr lang="en-US" sz="4800" dirty="0">
              <a:latin typeface="Arial Black"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2800" dirty="0" smtClean="0">
                <a:latin typeface="Arial Black" pitchFamily="34" charset="0"/>
              </a:rPr>
              <a:t>A. asking the person seated next to you</a:t>
            </a:r>
          </a:p>
          <a:p>
            <a:r>
              <a:rPr lang="en-US" sz="2800" dirty="0" smtClean="0">
                <a:latin typeface="Arial Black" pitchFamily="34" charset="0"/>
              </a:rPr>
              <a:t>B. raising your hands to call the attention of the speaker/lecturer</a:t>
            </a:r>
          </a:p>
          <a:p>
            <a:r>
              <a:rPr lang="en-US" sz="2800" dirty="0" smtClean="0">
                <a:latin typeface="Arial Black" pitchFamily="34" charset="0"/>
              </a:rPr>
              <a:t>C. waiting for the open forum to politely ask questions</a:t>
            </a:r>
          </a:p>
          <a:p>
            <a:r>
              <a:rPr lang="en-US" sz="2800" dirty="0" smtClean="0">
                <a:latin typeface="Arial Black" pitchFamily="34" charset="0"/>
              </a:rPr>
              <a:t>D. taking note of the particular item and surfing it on the web</a:t>
            </a:r>
            <a:endParaRPr lang="en-US" sz="2800" dirty="0">
              <a:latin typeface="Arial Black" pitchFamily="34"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2800" dirty="0" smtClean="0">
                <a:latin typeface="Arial Black" pitchFamily="34" charset="0"/>
              </a:rPr>
              <a:t>A. asking the person seated next to you</a:t>
            </a:r>
          </a:p>
          <a:p>
            <a:r>
              <a:rPr lang="en-US" sz="2800" dirty="0" smtClean="0">
                <a:solidFill>
                  <a:srgbClr val="0070C0"/>
                </a:solidFill>
                <a:latin typeface="Arial Black" pitchFamily="34" charset="0"/>
              </a:rPr>
              <a:t>B. raising your hands to call the attention of the speaker/lecturer</a:t>
            </a:r>
          </a:p>
          <a:p>
            <a:r>
              <a:rPr lang="en-US" sz="2800" dirty="0" smtClean="0">
                <a:solidFill>
                  <a:srgbClr val="0070C0"/>
                </a:solidFill>
                <a:latin typeface="Arial Black" pitchFamily="34" charset="0"/>
              </a:rPr>
              <a:t>C. waiting for the open forum to politely ask questions</a:t>
            </a:r>
          </a:p>
          <a:p>
            <a:r>
              <a:rPr lang="en-US" sz="2800" dirty="0" smtClean="0">
                <a:latin typeface="Arial Black" pitchFamily="34" charset="0"/>
              </a:rPr>
              <a:t>D. taking note of the particular item and surfing it on the web</a:t>
            </a:r>
            <a:endParaRPr lang="en-US" sz="2800" dirty="0">
              <a:latin typeface="Arial Black"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p:txBody>
          <a:bodyPr/>
          <a:lstStyle/>
          <a:p>
            <a:endParaRPr lang="en-US" dirty="0"/>
          </a:p>
        </p:txBody>
      </p:sp>
      <p:pic>
        <p:nvPicPr>
          <p:cNvPr id="4" name="Picture 3" descr="believe.jpg"/>
          <p:cNvPicPr>
            <a:picLocks noChangeAspect="1"/>
          </p:cNvPicPr>
          <p:nvPr/>
        </p:nvPicPr>
        <p:blipFill>
          <a:blip r:embed="rId2" cstate="print"/>
          <a:stretch>
            <a:fillRect/>
          </a:stretch>
        </p:blipFill>
        <p:spPr>
          <a:xfrm>
            <a:off x="685800" y="0"/>
            <a:ext cx="7772400" cy="4352544"/>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2800" dirty="0" smtClean="0">
                <a:latin typeface="Arial Black" pitchFamily="34" charset="0"/>
              </a:rPr>
              <a:t>A. asking the person seated next to you</a:t>
            </a:r>
          </a:p>
          <a:p>
            <a:r>
              <a:rPr lang="en-US" sz="2800" dirty="0" smtClean="0">
                <a:latin typeface="Arial Black" pitchFamily="34" charset="0"/>
              </a:rPr>
              <a:t>B. raising your hands to call the attention of the speaker/lecturer</a:t>
            </a:r>
          </a:p>
          <a:p>
            <a:r>
              <a:rPr lang="en-US" sz="2800" dirty="0" smtClean="0">
                <a:solidFill>
                  <a:srgbClr val="0070C0"/>
                </a:solidFill>
                <a:latin typeface="Arial Black" pitchFamily="34" charset="0"/>
              </a:rPr>
              <a:t>C. waiting for the open forum to politely ask questions</a:t>
            </a:r>
          </a:p>
          <a:p>
            <a:r>
              <a:rPr lang="en-US" sz="2800" dirty="0" smtClean="0">
                <a:latin typeface="Arial Black" pitchFamily="34" charset="0"/>
              </a:rPr>
              <a:t>D. taking note of the particular item and surfing it on the web</a:t>
            </a:r>
            <a:endParaRPr lang="en-US" sz="2800" dirty="0">
              <a:latin typeface="Arial Black"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15</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r>
              <a:rPr lang="en-US" sz="7200" dirty="0" smtClean="0">
                <a:latin typeface="Arial Black" pitchFamily="34" charset="0"/>
              </a:rPr>
              <a:t>Form a sentence from these words.</a:t>
            </a:r>
          </a:p>
          <a:p>
            <a:pPr>
              <a:buNone/>
            </a:pPr>
            <a:endParaRPr lang="en-US" sz="4000" dirty="0">
              <a:latin typeface="Arial Black" pitchFamily="34"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Words</a:t>
            </a:r>
            <a:endParaRPr lang="en-US" dirty="0"/>
          </a:p>
        </p:txBody>
      </p:sp>
      <p:sp>
        <p:nvSpPr>
          <p:cNvPr id="3" name="Content Placeholder 2"/>
          <p:cNvSpPr>
            <a:spLocks noGrp="1"/>
          </p:cNvSpPr>
          <p:nvPr>
            <p:ph sz="quarter" idx="13"/>
          </p:nvPr>
        </p:nvSpPr>
        <p:spPr>
          <a:xfrm>
            <a:off x="228600" y="1352550"/>
            <a:ext cx="8915400" cy="3790950"/>
          </a:xfrm>
        </p:spPr>
        <p:txBody>
          <a:bodyPr>
            <a:noAutofit/>
          </a:bodyPr>
          <a:lstStyle/>
          <a:p>
            <a:pPr>
              <a:buNone/>
            </a:pPr>
            <a:r>
              <a:rPr lang="en-US" sz="3600" dirty="0" smtClean="0">
                <a:latin typeface="Arial Black" pitchFamily="34" charset="0"/>
              </a:rPr>
              <a:t>	1. the senator</a:t>
            </a:r>
          </a:p>
          <a:p>
            <a:pPr>
              <a:buNone/>
            </a:pPr>
            <a:r>
              <a:rPr lang="en-US" sz="3600" dirty="0" smtClean="0">
                <a:latin typeface="Arial Black" pitchFamily="34" charset="0"/>
              </a:rPr>
              <a:t>	2. although he raised his voice</a:t>
            </a:r>
          </a:p>
          <a:p>
            <a:pPr>
              <a:buNone/>
            </a:pPr>
            <a:r>
              <a:rPr lang="en-US" sz="3600" dirty="0" smtClean="0">
                <a:latin typeface="Arial Black" pitchFamily="34" charset="0"/>
              </a:rPr>
              <a:t>	3. as a legislator</a:t>
            </a:r>
          </a:p>
          <a:p>
            <a:pPr>
              <a:buNone/>
            </a:pPr>
            <a:r>
              <a:rPr lang="en-US" sz="3600" dirty="0" smtClean="0">
                <a:latin typeface="Arial Black" pitchFamily="34" charset="0"/>
              </a:rPr>
              <a:t>	4. accepted several amendment</a:t>
            </a:r>
          </a:p>
          <a:p>
            <a:pPr>
              <a:buNone/>
            </a:pPr>
            <a:r>
              <a:rPr lang="en-US" sz="3600" dirty="0" smtClean="0">
                <a:latin typeface="Arial Black" pitchFamily="34" charset="0"/>
              </a:rPr>
              <a:t>Which is the BEST arrangement?</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2,1,4,3</a:t>
            </a:r>
          </a:p>
          <a:p>
            <a:r>
              <a:rPr lang="en-US" sz="5400" dirty="0" smtClean="0">
                <a:latin typeface="Arial Black" pitchFamily="34" charset="0"/>
              </a:rPr>
              <a:t>B. 1,2,3,4</a:t>
            </a:r>
          </a:p>
          <a:p>
            <a:r>
              <a:rPr lang="en-US" sz="5400" dirty="0" smtClean="0">
                <a:latin typeface="Arial Black" pitchFamily="34" charset="0"/>
              </a:rPr>
              <a:t>C. 4,3,2,1</a:t>
            </a:r>
          </a:p>
          <a:p>
            <a:r>
              <a:rPr lang="en-US" sz="5400" dirty="0" smtClean="0">
                <a:latin typeface="Arial Black" pitchFamily="34" charset="0"/>
              </a:rPr>
              <a:t>D. 2,1,3,4</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solidFill>
                  <a:srgbClr val="0070C0"/>
                </a:solidFill>
                <a:latin typeface="Arial Black" pitchFamily="34" charset="0"/>
              </a:rPr>
              <a:t>A. 2,1,4,3</a:t>
            </a:r>
          </a:p>
          <a:p>
            <a:r>
              <a:rPr lang="en-US" sz="5400" dirty="0" smtClean="0">
                <a:latin typeface="Arial Black" pitchFamily="34" charset="0"/>
              </a:rPr>
              <a:t>B. 1,2,3,4</a:t>
            </a:r>
          </a:p>
          <a:p>
            <a:r>
              <a:rPr lang="en-US" sz="5400" dirty="0" smtClean="0">
                <a:latin typeface="Arial Black" pitchFamily="34" charset="0"/>
              </a:rPr>
              <a:t>C. 4,3,2,1</a:t>
            </a:r>
          </a:p>
          <a:p>
            <a:r>
              <a:rPr lang="en-US" sz="5400" dirty="0" smtClean="0">
                <a:latin typeface="Arial Black" pitchFamily="34" charset="0"/>
              </a:rPr>
              <a:t>D. 2,1,3,4</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16</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a:buNone/>
            </a:pPr>
            <a:r>
              <a:rPr lang="en-US" sz="6000" i="1" dirty="0" smtClean="0">
                <a:latin typeface="Arial Black" pitchFamily="34" charset="0"/>
              </a:rPr>
              <a:t>“I die just when the dawn breaks to herald the day.” </a:t>
            </a:r>
            <a:r>
              <a:rPr lang="en-US" sz="6000" dirty="0" smtClean="0">
                <a:latin typeface="Arial Black" pitchFamily="34" charset="0"/>
              </a:rPr>
              <a:t>Who said this?</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Jose Rizal</a:t>
            </a:r>
          </a:p>
          <a:p>
            <a:r>
              <a:rPr lang="en-US" sz="5400" dirty="0" smtClean="0">
                <a:latin typeface="Arial Black" pitchFamily="34" charset="0"/>
              </a:rPr>
              <a:t>B. Jose Laurel</a:t>
            </a:r>
          </a:p>
          <a:p>
            <a:r>
              <a:rPr lang="en-US" sz="5400" dirty="0" smtClean="0">
                <a:latin typeface="Arial Black" pitchFamily="34" charset="0"/>
              </a:rPr>
              <a:t>C. Manuel Quezon</a:t>
            </a:r>
          </a:p>
          <a:p>
            <a:r>
              <a:rPr lang="en-US" sz="5400" dirty="0" smtClean="0">
                <a:latin typeface="Arial Black" pitchFamily="34" charset="0"/>
              </a:rPr>
              <a:t>D. </a:t>
            </a:r>
            <a:r>
              <a:rPr lang="en-US" sz="5400" dirty="0" err="1" smtClean="0">
                <a:latin typeface="Arial Black" pitchFamily="34" charset="0"/>
              </a:rPr>
              <a:t>Benigno</a:t>
            </a:r>
            <a:r>
              <a:rPr lang="en-US" sz="5400" dirty="0" smtClean="0">
                <a:latin typeface="Arial Black" pitchFamily="34" charset="0"/>
              </a:rPr>
              <a:t> Aquino Jr.</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solidFill>
                  <a:srgbClr val="0070C0"/>
                </a:solidFill>
                <a:latin typeface="Arial Black" pitchFamily="34" charset="0"/>
              </a:rPr>
              <a:t>A. Jose Rizal</a:t>
            </a:r>
          </a:p>
          <a:p>
            <a:r>
              <a:rPr lang="en-US" sz="5400" dirty="0" smtClean="0">
                <a:latin typeface="Arial Black" pitchFamily="34" charset="0"/>
              </a:rPr>
              <a:t>B. Jose Laurel</a:t>
            </a:r>
          </a:p>
          <a:p>
            <a:r>
              <a:rPr lang="en-US" sz="5400" dirty="0" smtClean="0">
                <a:latin typeface="Arial Black" pitchFamily="34" charset="0"/>
              </a:rPr>
              <a:t>C. Manuel Quezon</a:t>
            </a:r>
          </a:p>
          <a:p>
            <a:r>
              <a:rPr lang="en-US" sz="5400" dirty="0" smtClean="0">
                <a:latin typeface="Arial Black" pitchFamily="34" charset="0"/>
              </a:rPr>
              <a:t>D. </a:t>
            </a:r>
            <a:r>
              <a:rPr lang="en-US" sz="5400" dirty="0" err="1" smtClean="0">
                <a:latin typeface="Arial Black" pitchFamily="34" charset="0"/>
              </a:rPr>
              <a:t>Benigno</a:t>
            </a:r>
            <a:r>
              <a:rPr lang="en-US" sz="5400" dirty="0" smtClean="0">
                <a:latin typeface="Arial Black" pitchFamily="34" charset="0"/>
              </a:rPr>
              <a:t> Aquino Jr.</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17</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a:buNone/>
            </a:pPr>
            <a:r>
              <a:rPr lang="en-US" sz="4800" b="1" dirty="0" smtClean="0">
                <a:latin typeface="Arial Black" pitchFamily="34" charset="0"/>
              </a:rPr>
              <a:t>	I should have returned the books to the library last Monday. They are now three days ____.</a:t>
            </a:r>
            <a:endParaRPr lang="en-US" sz="4800" b="1" dirty="0">
              <a:latin typeface="Arial Black" pitchFamily="34"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Deferred</a:t>
            </a:r>
          </a:p>
          <a:p>
            <a:r>
              <a:rPr lang="en-US" sz="5400" dirty="0" smtClean="0">
                <a:latin typeface="Arial Black" pitchFamily="34" charset="0"/>
              </a:rPr>
              <a:t>B. Delayed</a:t>
            </a:r>
          </a:p>
          <a:p>
            <a:r>
              <a:rPr lang="en-US" sz="5400" dirty="0" smtClean="0">
                <a:latin typeface="Arial Black" pitchFamily="34" charset="0"/>
              </a:rPr>
              <a:t>C. Past the deadline</a:t>
            </a:r>
          </a:p>
          <a:p>
            <a:r>
              <a:rPr lang="en-US" sz="5400" dirty="0" smtClean="0">
                <a:latin typeface="Arial Black" pitchFamily="34" charset="0"/>
              </a:rPr>
              <a:t>D. Overdue</a:t>
            </a:r>
            <a:endParaRPr lang="en-US" sz="5400" dirty="0">
              <a:latin typeface="Arial Black"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a:xfrm>
            <a:off x="381000" y="2190750"/>
            <a:ext cx="8610600" cy="2590800"/>
          </a:xfrm>
        </p:spPr>
        <p:txBody>
          <a:bodyPr>
            <a:normAutofit fontScale="92500" lnSpcReduction="10000"/>
          </a:bodyPr>
          <a:lstStyle/>
          <a:p>
            <a:pPr algn="ctr"/>
            <a:r>
              <a:rPr lang="en-US" sz="9600" b="1" dirty="0" smtClean="0">
                <a:solidFill>
                  <a:schemeClr val="tx1">
                    <a:lumMod val="60000"/>
                    <a:lumOff val="40000"/>
                  </a:schemeClr>
                </a:solidFill>
                <a:effectLst>
                  <a:outerShdw blurRad="38100" dist="38100" dir="2700000" algn="tl">
                    <a:srgbClr val="000000">
                      <a:alpha val="43137"/>
                    </a:srgbClr>
                  </a:outerShdw>
                </a:effectLst>
                <a:latin typeface="Agency FB" pitchFamily="34" charset="0"/>
              </a:rPr>
              <a:t>LET’S</a:t>
            </a:r>
            <a:r>
              <a:rPr lang="en-US" sz="9600" b="1" dirty="0" smtClean="0">
                <a:effectLst>
                  <a:outerShdw blurRad="38100" dist="38100" dir="2700000" algn="tl">
                    <a:srgbClr val="000000">
                      <a:alpha val="43137"/>
                    </a:srgbClr>
                  </a:outerShdw>
                </a:effectLst>
                <a:latin typeface="Agency FB" pitchFamily="34" charset="0"/>
              </a:rPr>
              <a:t> </a:t>
            </a:r>
            <a:r>
              <a:rPr lang="en-US" sz="9600" b="1" dirty="0" smtClean="0">
                <a:solidFill>
                  <a:srgbClr val="00B0F0"/>
                </a:solidFill>
                <a:effectLst>
                  <a:outerShdw blurRad="38100" dist="38100" dir="2700000" algn="tl">
                    <a:srgbClr val="000000">
                      <a:alpha val="43137"/>
                    </a:srgbClr>
                  </a:outerShdw>
                </a:effectLst>
                <a:latin typeface="Agency FB" pitchFamily="34" charset="0"/>
              </a:rPr>
              <a:t>GET TO KNOW</a:t>
            </a:r>
            <a:r>
              <a:rPr lang="en-US" sz="9600" b="1" dirty="0" smtClean="0">
                <a:solidFill>
                  <a:srgbClr val="0070C0"/>
                </a:solidFill>
                <a:effectLst>
                  <a:outerShdw blurRad="38100" dist="38100" dir="2700000" algn="tl">
                    <a:srgbClr val="000000">
                      <a:alpha val="43137"/>
                    </a:srgbClr>
                  </a:outerShdw>
                </a:effectLst>
                <a:latin typeface="Agency FB" pitchFamily="34" charset="0"/>
              </a:rPr>
              <a:t> EACH OTHER</a:t>
            </a:r>
            <a:endParaRPr lang="en-US" sz="9600" b="1" dirty="0">
              <a:solidFill>
                <a:srgbClr val="0070C0"/>
              </a:solidFill>
              <a:effectLst>
                <a:outerShdw blurRad="38100" dist="38100" dir="2700000" algn="tl">
                  <a:srgbClr val="000000">
                    <a:alpha val="43137"/>
                  </a:srgbClr>
                </a:outerShdw>
              </a:effectLst>
              <a:latin typeface="Agency FB" pitchFamily="34" charset="0"/>
            </a:endParaRPr>
          </a:p>
        </p:txBody>
      </p:sp>
    </p:spTree>
  </p:cSld>
  <p:clrMapOvr>
    <a:masterClrMapping/>
  </p:clrMapOvr>
  <p:transition>
    <p:wipe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5400" dirty="0" smtClean="0">
                <a:latin typeface="Arial Black" pitchFamily="34" charset="0"/>
              </a:rPr>
              <a:t>A. Deferred</a:t>
            </a:r>
          </a:p>
          <a:p>
            <a:r>
              <a:rPr lang="en-US" sz="5400" dirty="0" smtClean="0">
                <a:latin typeface="Arial Black" pitchFamily="34" charset="0"/>
              </a:rPr>
              <a:t>B. Delayed</a:t>
            </a:r>
          </a:p>
          <a:p>
            <a:r>
              <a:rPr lang="en-US" sz="5400" dirty="0" smtClean="0">
                <a:latin typeface="Arial Black" pitchFamily="34" charset="0"/>
              </a:rPr>
              <a:t>C. Past the deadline</a:t>
            </a:r>
          </a:p>
          <a:p>
            <a:r>
              <a:rPr lang="en-US" sz="5400" dirty="0" smtClean="0">
                <a:solidFill>
                  <a:srgbClr val="0070C0"/>
                </a:solidFill>
                <a:latin typeface="Arial Black" pitchFamily="34" charset="0"/>
              </a:rPr>
              <a:t>D. Overdue</a:t>
            </a:r>
            <a:endParaRPr lang="en-US" sz="5400" dirty="0">
              <a:solidFill>
                <a:srgbClr val="0070C0"/>
              </a:solidFill>
              <a:latin typeface="Arial Black" pitchFamily="34"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18</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a:buNone/>
            </a:pPr>
            <a:r>
              <a:rPr lang="en-US" sz="4800" b="1" dirty="0" smtClean="0">
                <a:latin typeface="Arial Black" pitchFamily="34" charset="0"/>
              </a:rPr>
              <a:t>How can the following be interpreted?</a:t>
            </a:r>
          </a:p>
          <a:p>
            <a:pPr>
              <a:buNone/>
            </a:pPr>
            <a:r>
              <a:rPr lang="en-US" sz="4800" b="1" i="1" dirty="0" smtClean="0">
                <a:latin typeface="Arial Black" pitchFamily="34" charset="0"/>
              </a:rPr>
              <a:t>“ I value a man for the size of his heart.”</a:t>
            </a:r>
            <a:endParaRPr lang="en-US" sz="4800" b="1" i="1" dirty="0">
              <a:latin typeface="Arial Black"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352550"/>
            <a:ext cx="8610600" cy="3657600"/>
          </a:xfrm>
        </p:spPr>
        <p:txBody>
          <a:bodyPr>
            <a:noAutofit/>
          </a:bodyPr>
          <a:lstStyle/>
          <a:p>
            <a:r>
              <a:rPr lang="en-US" sz="3200" dirty="0" smtClean="0">
                <a:latin typeface="Arial Black" pitchFamily="34" charset="0"/>
              </a:rPr>
              <a:t>A. Man will die without a big heart.</a:t>
            </a:r>
          </a:p>
          <a:p>
            <a:r>
              <a:rPr lang="en-US" sz="3200" dirty="0" smtClean="0">
                <a:latin typeface="Arial Black" pitchFamily="34" charset="0"/>
              </a:rPr>
              <a:t>B. Man’s kindness is most important.</a:t>
            </a:r>
          </a:p>
          <a:p>
            <a:r>
              <a:rPr lang="en-US" sz="3200" dirty="0" smtClean="0">
                <a:latin typeface="Arial Black" pitchFamily="34" charset="0"/>
              </a:rPr>
              <a:t>C. Man’s worth is measured size by size of his heart.</a:t>
            </a:r>
          </a:p>
          <a:p>
            <a:r>
              <a:rPr lang="en-US" sz="3200" dirty="0" smtClean="0">
                <a:latin typeface="Arial Black" pitchFamily="34" charset="0"/>
              </a:rPr>
              <a:t>D. Man’s lifespan depends on the size of his heart.</a:t>
            </a:r>
            <a:endParaRPr lang="en-US" sz="3200" dirty="0">
              <a:latin typeface="Arial Black"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effectLst>
                  <a:outerShdw blurRad="38100" dist="38100" dir="2700000" algn="tl">
                    <a:srgbClr val="000000">
                      <a:alpha val="43137"/>
                    </a:srgbClr>
                  </a:outerShdw>
                </a:effectLst>
              </a:rPr>
              <a:t>Do not INTERPRET LITERALLY!</a:t>
            </a:r>
            <a:endParaRPr lang="en-US" b="1" dirty="0">
              <a:solidFill>
                <a:srgbClr val="002060"/>
              </a:solidFill>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a:xfrm>
            <a:off x="152400" y="1352550"/>
            <a:ext cx="8610600" cy="3657600"/>
          </a:xfrm>
        </p:spPr>
        <p:txBody>
          <a:bodyPr>
            <a:noAutofit/>
          </a:bodyPr>
          <a:lstStyle/>
          <a:p>
            <a:r>
              <a:rPr lang="en-US" sz="3200" dirty="0" smtClean="0">
                <a:solidFill>
                  <a:srgbClr val="FF0000"/>
                </a:solidFill>
                <a:latin typeface="Arial Black" pitchFamily="34" charset="0"/>
              </a:rPr>
              <a:t>A. Man will die without a big heart.</a:t>
            </a:r>
          </a:p>
          <a:p>
            <a:r>
              <a:rPr lang="en-US" sz="3200" dirty="0" smtClean="0">
                <a:solidFill>
                  <a:srgbClr val="0070C0"/>
                </a:solidFill>
                <a:latin typeface="Arial Black" pitchFamily="34" charset="0"/>
              </a:rPr>
              <a:t>B. Man’s kindness is most important.</a:t>
            </a:r>
          </a:p>
          <a:p>
            <a:r>
              <a:rPr lang="en-US" sz="3200" dirty="0" smtClean="0">
                <a:solidFill>
                  <a:srgbClr val="FF0000"/>
                </a:solidFill>
                <a:latin typeface="Arial Black" pitchFamily="34" charset="0"/>
              </a:rPr>
              <a:t>C. Man’s worth is measured size by size of his heart.</a:t>
            </a:r>
          </a:p>
          <a:p>
            <a:r>
              <a:rPr lang="en-US" sz="3200" dirty="0" smtClean="0">
                <a:solidFill>
                  <a:srgbClr val="FF0000"/>
                </a:solidFill>
                <a:latin typeface="Arial Black" pitchFamily="34" charset="0"/>
              </a:rPr>
              <a:t>D. Man’s lifespan depends on the size of his heart.</a:t>
            </a:r>
            <a:endParaRPr lang="en-US" sz="3200"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20</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a:buNone/>
            </a:pPr>
            <a:r>
              <a:rPr lang="en-US" sz="6000" b="1" dirty="0" smtClean="0">
                <a:latin typeface="Arial Black" pitchFamily="34" charset="0"/>
              </a:rPr>
              <a:t> If she ________ President, she would live in </a:t>
            </a:r>
            <a:r>
              <a:rPr lang="en-US" sz="6000" b="1" dirty="0" err="1" smtClean="0">
                <a:latin typeface="Arial Black" pitchFamily="34" charset="0"/>
              </a:rPr>
              <a:t>Malacanang</a:t>
            </a:r>
            <a:r>
              <a:rPr lang="en-US" sz="6000" b="1" dirty="0" smtClean="0">
                <a:latin typeface="Arial Black" pitchFamily="34" charset="0"/>
              </a:rPr>
              <a:t>.</a:t>
            </a:r>
            <a:endParaRPr lang="en-US" sz="6000" b="1" dirty="0">
              <a:latin typeface="Arial Black" pitchFamily="34"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was</a:t>
            </a:r>
          </a:p>
          <a:p>
            <a:r>
              <a:rPr lang="en-US" sz="6000" dirty="0" smtClean="0">
                <a:latin typeface="Arial Black" pitchFamily="34" charset="0"/>
              </a:rPr>
              <a:t>B. were</a:t>
            </a:r>
          </a:p>
          <a:p>
            <a:r>
              <a:rPr lang="en-US" sz="6000" dirty="0" smtClean="0">
                <a:latin typeface="Arial Black" pitchFamily="34" charset="0"/>
              </a:rPr>
              <a:t>C. am</a:t>
            </a:r>
          </a:p>
          <a:p>
            <a:r>
              <a:rPr lang="en-US" sz="6000" dirty="0" smtClean="0">
                <a:latin typeface="Arial Black" pitchFamily="34" charset="0"/>
              </a:rPr>
              <a:t>D. would be</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was</a:t>
            </a:r>
          </a:p>
          <a:p>
            <a:r>
              <a:rPr lang="en-US" sz="6000" dirty="0" smtClean="0">
                <a:solidFill>
                  <a:srgbClr val="002060"/>
                </a:solidFill>
                <a:latin typeface="Arial Black" pitchFamily="34" charset="0"/>
              </a:rPr>
              <a:t>B. were</a:t>
            </a:r>
          </a:p>
          <a:p>
            <a:r>
              <a:rPr lang="en-US" sz="6000" dirty="0" smtClean="0">
                <a:latin typeface="Arial Black" pitchFamily="34" charset="0"/>
              </a:rPr>
              <a:t>C. am</a:t>
            </a:r>
          </a:p>
          <a:p>
            <a:r>
              <a:rPr lang="en-US" sz="6000" dirty="0" smtClean="0">
                <a:latin typeface="Arial Black" pitchFamily="34" charset="0"/>
              </a:rPr>
              <a:t>D. would be</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21</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a:buNone/>
            </a:pPr>
            <a:r>
              <a:rPr lang="en-US" sz="6000" b="1" dirty="0" smtClean="0">
                <a:latin typeface="Arial Black" pitchFamily="34" charset="0"/>
              </a:rPr>
              <a:t> What is the theme of the following quote?</a:t>
            </a:r>
            <a:endParaRPr lang="en-US" sz="6000" b="1" dirty="0">
              <a:latin typeface="Arial Black" pitchFamily="34"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QOUTE</a:t>
            </a:r>
            <a:endParaRPr lang="en-US" dirty="0"/>
          </a:p>
        </p:txBody>
      </p:sp>
      <p:sp>
        <p:nvSpPr>
          <p:cNvPr id="3" name="Content Placeholder 2"/>
          <p:cNvSpPr>
            <a:spLocks noGrp="1"/>
          </p:cNvSpPr>
          <p:nvPr>
            <p:ph sz="quarter" idx="13"/>
          </p:nvPr>
        </p:nvSpPr>
        <p:spPr>
          <a:xfrm>
            <a:off x="228600" y="1352550"/>
            <a:ext cx="8915400" cy="3790950"/>
          </a:xfrm>
        </p:spPr>
        <p:txBody>
          <a:bodyPr>
            <a:noAutofit/>
          </a:bodyPr>
          <a:lstStyle/>
          <a:p>
            <a:pPr>
              <a:buNone/>
            </a:pPr>
            <a:r>
              <a:rPr lang="en-US" sz="4800" i="1" dirty="0" smtClean="0">
                <a:latin typeface="Arial Black" pitchFamily="34" charset="0"/>
              </a:rPr>
              <a:t>“Nothing that happens in this world ever happens by chance; it is all part of a grand design.”</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Destiny</a:t>
            </a:r>
          </a:p>
          <a:p>
            <a:r>
              <a:rPr lang="en-US" sz="6000" dirty="0" smtClean="0">
                <a:latin typeface="Arial Black" pitchFamily="34" charset="0"/>
              </a:rPr>
              <a:t>B. Ambition</a:t>
            </a:r>
          </a:p>
          <a:p>
            <a:r>
              <a:rPr lang="en-US" sz="6000" dirty="0" smtClean="0">
                <a:latin typeface="Arial Black" pitchFamily="34" charset="0"/>
              </a:rPr>
              <a:t>C. Dream</a:t>
            </a:r>
          </a:p>
          <a:p>
            <a:r>
              <a:rPr lang="en-US" sz="6000" dirty="0" smtClean="0">
                <a:latin typeface="Arial Black" pitchFamily="34" charset="0"/>
              </a:rPr>
              <a:t>D. Luck</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1295400" y="1733550"/>
            <a:ext cx="6477000" cy="2038350"/>
          </a:xfrm>
        </p:spPr>
        <p:txBody>
          <a:bodyPr>
            <a:noAutofit/>
          </a:bodyPr>
          <a:lstStyle/>
          <a:p>
            <a:pPr algn="ctr"/>
            <a:r>
              <a:rPr lang="en-US" sz="6600" dirty="0" smtClean="0">
                <a:solidFill>
                  <a:schemeClr val="accent3">
                    <a:lumMod val="60000"/>
                    <a:lumOff val="40000"/>
                  </a:schemeClr>
                </a:solidFill>
                <a:latin typeface="Gill Sans Ultra Bold" pitchFamily="34" charset="0"/>
              </a:rPr>
              <a:t>Five </a:t>
            </a:r>
            <a:r>
              <a:rPr lang="en-US" sz="6600" dirty="0" smtClean="0">
                <a:solidFill>
                  <a:schemeClr val="accent3">
                    <a:lumMod val="40000"/>
                    <a:lumOff val="60000"/>
                  </a:schemeClr>
                </a:solidFill>
                <a:latin typeface="Gill Sans Ultra Bold" pitchFamily="34" charset="0"/>
              </a:rPr>
              <a:t>questions </a:t>
            </a:r>
            <a:r>
              <a:rPr lang="en-US" sz="6600" dirty="0" smtClean="0">
                <a:solidFill>
                  <a:schemeClr val="accent1">
                    <a:lumMod val="40000"/>
                    <a:lumOff val="60000"/>
                  </a:schemeClr>
                </a:solidFill>
                <a:latin typeface="Gill Sans Ultra Bold" pitchFamily="34" charset="0"/>
              </a:rPr>
              <a:t>ABOUT ME…</a:t>
            </a:r>
            <a:endParaRPr lang="en-US" sz="6600" dirty="0">
              <a:solidFill>
                <a:schemeClr val="accent1">
                  <a:lumMod val="40000"/>
                  <a:lumOff val="60000"/>
                </a:schemeClr>
              </a:solidFill>
              <a:latin typeface="Gill Sans Ultra Bold"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solidFill>
                  <a:srgbClr val="002060"/>
                </a:solidFill>
                <a:latin typeface="Arial Black" pitchFamily="34" charset="0"/>
              </a:rPr>
              <a:t>A. Destiny</a:t>
            </a:r>
          </a:p>
          <a:p>
            <a:r>
              <a:rPr lang="en-US" sz="6000" dirty="0" smtClean="0">
                <a:latin typeface="Arial Black" pitchFamily="34" charset="0"/>
              </a:rPr>
              <a:t>B. Ambition</a:t>
            </a:r>
          </a:p>
          <a:p>
            <a:r>
              <a:rPr lang="en-US" sz="6000" dirty="0" smtClean="0">
                <a:latin typeface="Arial Black" pitchFamily="34" charset="0"/>
              </a:rPr>
              <a:t>C. Dream</a:t>
            </a:r>
          </a:p>
          <a:p>
            <a:r>
              <a:rPr lang="en-US" sz="6000" dirty="0" smtClean="0">
                <a:latin typeface="Arial Black" pitchFamily="34" charset="0"/>
              </a:rPr>
              <a:t>D. Luck</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22</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a:buNone/>
            </a:pPr>
            <a:r>
              <a:rPr lang="en-US" sz="4800" b="1" dirty="0" smtClean="0">
                <a:latin typeface="Arial Black" pitchFamily="34" charset="0"/>
              </a:rPr>
              <a:t> The event’s plenary speaker was </a:t>
            </a:r>
            <a:r>
              <a:rPr lang="en-US" sz="4800" b="1" u="sng" dirty="0" smtClean="0">
                <a:latin typeface="Arial Black" pitchFamily="34" charset="0"/>
              </a:rPr>
              <a:t>loquacious</a:t>
            </a:r>
            <a:r>
              <a:rPr lang="en-US" sz="4800" b="1" dirty="0" smtClean="0">
                <a:latin typeface="Arial Black" pitchFamily="34" charset="0"/>
              </a:rPr>
              <a:t>. What is the meaning of the underlined word?</a:t>
            </a:r>
            <a:endParaRPr lang="en-US" sz="4800" b="1" dirty="0">
              <a:latin typeface="Arial Black" pitchFamily="34"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reticent</a:t>
            </a:r>
          </a:p>
          <a:p>
            <a:r>
              <a:rPr lang="en-US" sz="6000" dirty="0" smtClean="0">
                <a:latin typeface="Arial Black" pitchFamily="34" charset="0"/>
              </a:rPr>
              <a:t>B. verbose</a:t>
            </a:r>
          </a:p>
          <a:p>
            <a:r>
              <a:rPr lang="en-US" sz="6000" dirty="0" smtClean="0">
                <a:latin typeface="Arial Black" pitchFamily="34" charset="0"/>
              </a:rPr>
              <a:t>C. reserved</a:t>
            </a:r>
          </a:p>
          <a:p>
            <a:r>
              <a:rPr lang="en-US" sz="6000" dirty="0" smtClean="0">
                <a:latin typeface="Arial Black" pitchFamily="34" charset="0"/>
              </a:rPr>
              <a:t>D. taciturn</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533400" y="2343150"/>
            <a:ext cx="8305800" cy="2038350"/>
          </a:xfrm>
        </p:spPr>
        <p:txBody>
          <a:bodyPr>
            <a:noAutofit/>
          </a:bodyPr>
          <a:lstStyle/>
          <a:p>
            <a:pPr algn="ctr"/>
            <a:r>
              <a:rPr lang="en-US" sz="9600" dirty="0" smtClean="0"/>
              <a:t>LOQUACIOUS </a:t>
            </a:r>
            <a:r>
              <a:rPr lang="en-US" sz="9600" i="1" dirty="0" smtClean="0"/>
              <a:t>TALKATIVE</a:t>
            </a:r>
            <a:endParaRPr lang="en-US" sz="9600" i="1"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1524000" y="2343150"/>
            <a:ext cx="6477000" cy="2038350"/>
          </a:xfrm>
        </p:spPr>
        <p:txBody>
          <a:bodyPr>
            <a:noAutofit/>
          </a:bodyPr>
          <a:lstStyle/>
          <a:p>
            <a:pPr algn="ctr"/>
            <a:r>
              <a:rPr lang="en-US" sz="7200" i="1" dirty="0" smtClean="0"/>
              <a:t>Reticent, reserved, TACITURN</a:t>
            </a:r>
            <a:r>
              <a:rPr lang="en-US" sz="7200" dirty="0" smtClean="0"/>
              <a:t/>
            </a:r>
            <a:br>
              <a:rPr lang="en-US" sz="7200" dirty="0" smtClean="0"/>
            </a:br>
            <a:r>
              <a:rPr lang="en-US" sz="7200" dirty="0" smtClean="0">
                <a:effectLst>
                  <a:outerShdw blurRad="38100" dist="38100" dir="2700000" algn="tl">
                    <a:srgbClr val="000000">
                      <a:alpha val="43137"/>
                    </a:srgbClr>
                  </a:outerShdw>
                </a:effectLst>
              </a:rPr>
              <a:t>Being quiet</a:t>
            </a:r>
            <a:endParaRPr lang="en-US" sz="72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6000" dirty="0" smtClean="0">
                <a:latin typeface="Arial Black" pitchFamily="34" charset="0"/>
              </a:rPr>
              <a:t>A. reticent</a:t>
            </a:r>
          </a:p>
          <a:p>
            <a:r>
              <a:rPr lang="en-US" sz="6000" dirty="0" smtClean="0">
                <a:solidFill>
                  <a:srgbClr val="002060"/>
                </a:solidFill>
                <a:latin typeface="Arial Black" pitchFamily="34" charset="0"/>
              </a:rPr>
              <a:t>B. verbose</a:t>
            </a:r>
          </a:p>
          <a:p>
            <a:r>
              <a:rPr lang="en-US" sz="6000" dirty="0" smtClean="0">
                <a:latin typeface="Arial Black" pitchFamily="34" charset="0"/>
              </a:rPr>
              <a:t>C. reserved</a:t>
            </a:r>
          </a:p>
          <a:p>
            <a:r>
              <a:rPr lang="en-US" sz="6000" dirty="0" smtClean="0">
                <a:latin typeface="Arial Black" pitchFamily="34" charset="0"/>
              </a:rPr>
              <a:t>D. taciturn</a:t>
            </a:r>
            <a:endParaRPr lang="en-US" sz="6000" dirty="0">
              <a:latin typeface="Arial Black" pitchFamily="34"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23</a:t>
            </a:r>
            <a:endParaRPr lang="en-US" dirty="0"/>
          </a:p>
        </p:txBody>
      </p:sp>
      <p:sp>
        <p:nvSpPr>
          <p:cNvPr id="3" name="Content Placeholder 2"/>
          <p:cNvSpPr>
            <a:spLocks noGrp="1"/>
          </p:cNvSpPr>
          <p:nvPr>
            <p:ph sz="quarter" idx="13"/>
          </p:nvPr>
        </p:nvSpPr>
        <p:spPr>
          <a:xfrm>
            <a:off x="228600" y="1352550"/>
            <a:ext cx="8534400" cy="3790950"/>
          </a:xfrm>
        </p:spPr>
        <p:txBody>
          <a:bodyPr>
            <a:noAutofit/>
          </a:bodyPr>
          <a:lstStyle/>
          <a:p>
            <a:pPr lvl="1">
              <a:buNone/>
            </a:pPr>
            <a:r>
              <a:rPr lang="en-US" sz="5700" b="1" dirty="0" smtClean="0">
                <a:latin typeface="Arial Black" pitchFamily="34" charset="0"/>
              </a:rPr>
              <a:t>Which phrase is associated with President Ramon Magsaysay?</a:t>
            </a:r>
            <a:endParaRPr lang="en-US" sz="5700" b="1" dirty="0">
              <a:latin typeface="Arial Black" pitchFamily="34"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4000" dirty="0" smtClean="0">
                <a:latin typeface="Arial Black" pitchFamily="34" charset="0"/>
              </a:rPr>
              <a:t>A. For whom the bell tolls</a:t>
            </a:r>
          </a:p>
          <a:p>
            <a:r>
              <a:rPr lang="en-US" sz="4000" dirty="0" smtClean="0">
                <a:latin typeface="Arial Black" pitchFamily="34" charset="0"/>
              </a:rPr>
              <a:t>B. To whom it may concern</a:t>
            </a:r>
          </a:p>
          <a:p>
            <a:r>
              <a:rPr lang="en-US" sz="4000" dirty="0" smtClean="0">
                <a:latin typeface="Arial Black" pitchFamily="34" charset="0"/>
              </a:rPr>
              <a:t>C. For democracy will die</a:t>
            </a:r>
          </a:p>
          <a:p>
            <a:r>
              <a:rPr lang="en-US" sz="4000" dirty="0" smtClean="0">
                <a:latin typeface="Arial Black" pitchFamily="34" charset="0"/>
              </a:rPr>
              <a:t>D. To all the girls I have loved before</a:t>
            </a:r>
            <a:endParaRPr lang="en-US" sz="4000" dirty="0">
              <a:latin typeface="Arial Black" pitchFamily="34"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52400" y="1200150"/>
            <a:ext cx="8610600" cy="3810000"/>
          </a:xfrm>
        </p:spPr>
        <p:txBody>
          <a:bodyPr>
            <a:noAutofit/>
          </a:bodyPr>
          <a:lstStyle/>
          <a:p>
            <a:r>
              <a:rPr lang="en-US" sz="4000" dirty="0" smtClean="0">
                <a:latin typeface="Arial Black" pitchFamily="34" charset="0"/>
              </a:rPr>
              <a:t>A. For whom the bell tolls</a:t>
            </a:r>
          </a:p>
          <a:p>
            <a:r>
              <a:rPr lang="en-US" sz="4000" dirty="0" smtClean="0">
                <a:latin typeface="Arial Black" pitchFamily="34" charset="0"/>
              </a:rPr>
              <a:t>B. To whom it may concern</a:t>
            </a:r>
          </a:p>
          <a:p>
            <a:r>
              <a:rPr lang="en-US" sz="4000" dirty="0" smtClean="0">
                <a:solidFill>
                  <a:srgbClr val="002060"/>
                </a:solidFill>
                <a:latin typeface="Arial Black" pitchFamily="34" charset="0"/>
              </a:rPr>
              <a:t>C. For democracy will die</a:t>
            </a:r>
          </a:p>
          <a:p>
            <a:r>
              <a:rPr lang="en-US" sz="4000" dirty="0" smtClean="0">
                <a:latin typeface="Arial Black" pitchFamily="34" charset="0"/>
              </a:rPr>
              <a:t>D. To all the girls I have loved before</a:t>
            </a:r>
            <a:endParaRPr lang="en-US" sz="4000" dirty="0">
              <a:latin typeface="Arial Black"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endParaRPr lang="en-US"/>
          </a:p>
        </p:txBody>
      </p:sp>
      <p:sp>
        <p:nvSpPr>
          <p:cNvPr id="3" name="Title 2"/>
          <p:cNvSpPr>
            <a:spLocks noGrp="1"/>
          </p:cNvSpPr>
          <p:nvPr>
            <p:ph type="title"/>
          </p:nvPr>
        </p:nvSpPr>
        <p:spPr>
          <a:xfrm>
            <a:off x="304800" y="2190750"/>
            <a:ext cx="8610600" cy="2038350"/>
          </a:xfrm>
        </p:spPr>
        <p:txBody>
          <a:bodyPr>
            <a:noAutofit/>
          </a:bodyPr>
          <a:lstStyle/>
          <a:p>
            <a:r>
              <a:rPr lang="en-US" sz="6000" dirty="0" smtClean="0"/>
              <a:t>PART OF THE LYRICS OF THE </a:t>
            </a:r>
            <a:br>
              <a:rPr lang="en-US" sz="6000" dirty="0" smtClean="0"/>
            </a:br>
            <a:r>
              <a:rPr lang="en-US" sz="6000" dirty="0" smtClean="0"/>
              <a:t>POLITICAL JINGLE </a:t>
            </a:r>
            <a:br>
              <a:rPr lang="en-US" sz="6000" dirty="0" smtClean="0"/>
            </a:br>
            <a:r>
              <a:rPr lang="en-US" sz="6000" dirty="0" smtClean="0"/>
              <a:t>MAMBO MAGSAYSAY</a:t>
            </a:r>
            <a:endParaRPr lang="en-US" sz="60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3332</Words>
  <Application>Microsoft Office PowerPoint</Application>
  <PresentationFormat>On-screen Show (16:9)</PresentationFormat>
  <Paragraphs>629</Paragraphs>
  <Slides>222</Slides>
  <Notes>2</Notes>
  <HiddenSlides>0</HiddenSlides>
  <MMClips>0</MMClips>
  <ScaleCrop>false</ScaleCrop>
  <HeadingPairs>
    <vt:vector size="4" baseType="variant">
      <vt:variant>
        <vt:lpstr>Theme</vt:lpstr>
      </vt:variant>
      <vt:variant>
        <vt:i4>1</vt:i4>
      </vt:variant>
      <vt:variant>
        <vt:lpstr>Slide Titles</vt:lpstr>
      </vt:variant>
      <vt:variant>
        <vt:i4>222</vt:i4>
      </vt:variant>
    </vt:vector>
  </HeadingPairs>
  <TitlesOfParts>
    <vt:vector size="223" baseType="lpstr">
      <vt:lpstr>WidescreenPresentation</vt:lpstr>
      <vt:lpstr>GOOD DAY!</vt:lpstr>
      <vt:lpstr>PowerPoint Presentation</vt:lpstr>
      <vt:lpstr>Filipino  clerical gen info</vt:lpstr>
      <vt:lpstr>Where the dream AND THE DREAMER BECOME ONE</vt:lpstr>
      <vt:lpstr>PowerPoint Presentation</vt:lpstr>
      <vt:lpstr>PowerPoint Presentation</vt:lpstr>
      <vt:lpstr>PowerPoint Presentation</vt:lpstr>
      <vt:lpstr>PowerPoint Presentation</vt:lpstr>
      <vt:lpstr>Five questions ABOUT ME…</vt:lpstr>
      <vt:lpstr>PowerPoint Presentation</vt:lpstr>
      <vt:lpstr>PROFESSIONAL TAKERS</vt:lpstr>
      <vt:lpstr>Sub-prof</vt:lpstr>
      <vt:lpstr>Let us specify</vt:lpstr>
      <vt:lpstr>private sector</vt:lpstr>
      <vt:lpstr>Government employees</vt:lpstr>
      <vt:lpstr>question: what subjects have you finished?</vt:lpstr>
      <vt:lpstr>COMMENCEMENT  OF  LECTURE/ REVIEW</vt:lpstr>
      <vt:lpstr>Your  ULTIMATE  GOAL</vt:lpstr>
      <vt:lpstr>OBJECTIVES </vt:lpstr>
      <vt:lpstr>Clerical operations filipino talasalitaan kawikaan AT PAGWAWASTO TERMS and concepts from the constitution other faqs in cs </vt:lpstr>
      <vt:lpstr>Let’s get the ball rolling</vt:lpstr>
      <vt:lpstr>Ultimate CS drills general questions</vt:lpstr>
      <vt:lpstr>Item 1</vt:lpstr>
      <vt:lpstr>PowerPoint Presentation</vt:lpstr>
      <vt:lpstr>PowerPoint Presentation</vt:lpstr>
      <vt:lpstr>Item 2</vt:lpstr>
      <vt:lpstr>PowerPoint Presentation</vt:lpstr>
      <vt:lpstr>PowerPoint Presentation</vt:lpstr>
      <vt:lpstr>Item 3</vt:lpstr>
      <vt:lpstr>PowerPoint Presentation</vt:lpstr>
      <vt:lpstr>PowerPoint Presentation</vt:lpstr>
      <vt:lpstr>Item 4</vt:lpstr>
      <vt:lpstr>PowerPoint Presentation</vt:lpstr>
      <vt:lpstr>PowerPoint Presentation</vt:lpstr>
      <vt:lpstr>Item 5</vt:lpstr>
      <vt:lpstr>Passage</vt:lpstr>
      <vt:lpstr>PowerPoint Presentation</vt:lpstr>
      <vt:lpstr>Poem</vt:lpstr>
      <vt:lpstr>PowerPoint Presentation</vt:lpstr>
      <vt:lpstr>Item 6</vt:lpstr>
      <vt:lpstr>PowerPoint Presentation</vt:lpstr>
      <vt:lpstr>PowerPoint Presentation</vt:lpstr>
      <vt:lpstr>Item 7</vt:lpstr>
      <vt:lpstr>PowerPoint Presentation</vt:lpstr>
      <vt:lpstr>PowerPoint Presentation</vt:lpstr>
      <vt:lpstr>Item 8</vt:lpstr>
      <vt:lpstr>Passage</vt:lpstr>
      <vt:lpstr>PowerPoint Presentation</vt:lpstr>
      <vt:lpstr>PowerPoint Presentation</vt:lpstr>
      <vt:lpstr>Item 9</vt:lpstr>
      <vt:lpstr>PowerPoint Presentation</vt:lpstr>
      <vt:lpstr>PowerPoint Presentation</vt:lpstr>
      <vt:lpstr>Item 10</vt:lpstr>
      <vt:lpstr>PowerPoint Presentation</vt:lpstr>
      <vt:lpstr>Context clues</vt:lpstr>
      <vt:lpstr>PowerPoint Presentation</vt:lpstr>
      <vt:lpstr>Item 11</vt:lpstr>
      <vt:lpstr>PowerPoint Presentation</vt:lpstr>
      <vt:lpstr>PowerPoint Presentation</vt:lpstr>
      <vt:lpstr>PowerPoint Presentation</vt:lpstr>
      <vt:lpstr>Item 12</vt:lpstr>
      <vt:lpstr>PowerPoint Presentation</vt:lpstr>
      <vt:lpstr>PowerPoint Presentation</vt:lpstr>
      <vt:lpstr>Item 13</vt:lpstr>
      <vt:lpstr>PowerPoint Presentation</vt:lpstr>
      <vt:lpstr>PowerPoint Presentation</vt:lpstr>
      <vt:lpstr>Item 14</vt:lpstr>
      <vt:lpstr>PowerPoint Presentation</vt:lpstr>
      <vt:lpstr>PowerPoint Presentation</vt:lpstr>
      <vt:lpstr>PowerPoint Presentation</vt:lpstr>
      <vt:lpstr>Item 15</vt:lpstr>
      <vt:lpstr>Words</vt:lpstr>
      <vt:lpstr>PowerPoint Presentation</vt:lpstr>
      <vt:lpstr>PowerPoint Presentation</vt:lpstr>
      <vt:lpstr>Item 16</vt:lpstr>
      <vt:lpstr>PowerPoint Presentation</vt:lpstr>
      <vt:lpstr>PowerPoint Presentation</vt:lpstr>
      <vt:lpstr>Item 17</vt:lpstr>
      <vt:lpstr>PowerPoint Presentation</vt:lpstr>
      <vt:lpstr>PowerPoint Presentation</vt:lpstr>
      <vt:lpstr>Item 18</vt:lpstr>
      <vt:lpstr>PowerPoint Presentation</vt:lpstr>
      <vt:lpstr>Do not INTERPRET LITERALLY!</vt:lpstr>
      <vt:lpstr>Item 20</vt:lpstr>
      <vt:lpstr>PowerPoint Presentation</vt:lpstr>
      <vt:lpstr>PowerPoint Presentation</vt:lpstr>
      <vt:lpstr>Item 21</vt:lpstr>
      <vt:lpstr>QOUTE</vt:lpstr>
      <vt:lpstr>PowerPoint Presentation</vt:lpstr>
      <vt:lpstr>PowerPoint Presentation</vt:lpstr>
      <vt:lpstr>Item 22</vt:lpstr>
      <vt:lpstr>PowerPoint Presentation</vt:lpstr>
      <vt:lpstr>LOQUACIOUS TALKATIVE</vt:lpstr>
      <vt:lpstr>Reticent, reserved, TACITURN Being quiet</vt:lpstr>
      <vt:lpstr>PowerPoint Presentation</vt:lpstr>
      <vt:lpstr>Item 23</vt:lpstr>
      <vt:lpstr>PowerPoint Presentation</vt:lpstr>
      <vt:lpstr>PowerPoint Presentation</vt:lpstr>
      <vt:lpstr>PART OF THE LYRICS OF THE  POLITICAL JINGLE  MAMBO MAGSAYSAY</vt:lpstr>
      <vt:lpstr>Item 24</vt:lpstr>
      <vt:lpstr>PowerPoint Presentation</vt:lpstr>
      <vt:lpstr>PowerPoint Presentation</vt:lpstr>
      <vt:lpstr>Good bank account- financial security good cook-  emotional security good digestion-  health-wise security</vt:lpstr>
      <vt:lpstr>Item 25</vt:lpstr>
      <vt:lpstr>PowerPoint Presentation</vt:lpstr>
      <vt:lpstr>PowerPoint Presentation</vt:lpstr>
      <vt:lpstr>Item 26</vt:lpstr>
      <vt:lpstr>PowerPoint Presentation</vt:lpstr>
      <vt:lpstr>PowerPoint Presentation</vt:lpstr>
      <vt:lpstr>Item 27</vt:lpstr>
      <vt:lpstr>PowerPoint Presentation</vt:lpstr>
      <vt:lpstr>PowerPoint Presentation</vt:lpstr>
      <vt:lpstr>Item 28</vt:lpstr>
      <vt:lpstr>PowerPoint Presentation</vt:lpstr>
      <vt:lpstr>PowerPoint Presentation</vt:lpstr>
      <vt:lpstr>Item 29</vt:lpstr>
      <vt:lpstr>PowerPoint Presentation</vt:lpstr>
      <vt:lpstr>PowerPoint Presentation</vt:lpstr>
      <vt:lpstr>Item 30</vt:lpstr>
      <vt:lpstr>PowerPoint Presentation</vt:lpstr>
      <vt:lpstr>PowerPoint Presentation</vt:lpstr>
      <vt:lpstr>Item 31</vt:lpstr>
      <vt:lpstr>PowerPoint Presentation</vt:lpstr>
      <vt:lpstr>PowerPoint Presentation</vt:lpstr>
      <vt:lpstr>Item 32</vt:lpstr>
      <vt:lpstr>PowerPoint Presentation</vt:lpstr>
      <vt:lpstr>PowerPoint Presentation</vt:lpstr>
      <vt:lpstr>Item 33</vt:lpstr>
      <vt:lpstr>PowerPoint Presentation</vt:lpstr>
      <vt:lpstr>PowerPoint Presentation</vt:lpstr>
      <vt:lpstr>Item 34</vt:lpstr>
      <vt:lpstr>PowerPoint Presentation</vt:lpstr>
      <vt:lpstr>PowerPoint Presentation</vt:lpstr>
      <vt:lpstr>Item 35</vt:lpstr>
      <vt:lpstr>PowerPoint Presentation</vt:lpstr>
      <vt:lpstr>PowerPoint Presentation</vt:lpstr>
      <vt:lpstr>How many points did you get correctly?</vt:lpstr>
      <vt:lpstr>PowerPoint Presentation</vt:lpstr>
      <vt:lpstr>BENG (B) SNAP (S) CLAP (C) BE-BENG (B-B) </vt:lpstr>
      <vt:lpstr>B S C B-B S C S B S C B-B S C S </vt:lpstr>
      <vt:lpstr>Be a global teacher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Things you must know in english</vt:lpstr>
      <vt:lpstr>PARTS OF SPEECH</vt:lpstr>
      <vt:lpstr>VERB TENSE</vt:lpstr>
      <vt:lpstr>PRONOUN-ANTECEDENT</vt:lpstr>
      <vt:lpstr>EXERCISE ON PRONOUN-ANTECEDENT</vt:lpstr>
      <vt:lpstr>CONJUNCTIONS and PREPOSITIONS</vt:lpstr>
      <vt:lpstr>PUNCTUATION MARKS and their USES</vt:lpstr>
      <vt:lpstr>SVA</vt:lpstr>
      <vt:lpstr>MISPLACED and DANGLING MODIFIERS</vt:lpstr>
      <vt:lpstr>Let us try this!</vt:lpstr>
      <vt:lpstr>Here is MORE</vt:lpstr>
      <vt:lpstr>WHICH IS WHICH?</vt:lpstr>
      <vt:lpstr>WORDS OVERLOAD</vt:lpstr>
      <vt:lpstr>VOCABULARY ON THE GO</vt:lpstr>
      <vt:lpstr>GENERAL INFO TO KNOW</vt:lpstr>
      <vt:lpstr>CHECK-UP</vt:lpstr>
      <vt:lpstr>LITERATURE</vt:lpstr>
      <vt:lpstr>Remember thOSE…</vt:lpstr>
      <vt:lpstr>Post-test</vt:lpstr>
      <vt:lpstr>Item 1</vt:lpstr>
      <vt:lpstr>Item 1</vt:lpstr>
      <vt:lpstr>Item 2 and 3</vt:lpstr>
      <vt:lpstr>Item 2</vt:lpstr>
      <vt:lpstr>Item 3</vt:lpstr>
      <vt:lpstr>Item 4</vt:lpstr>
      <vt:lpstr>Item 5</vt:lpstr>
      <vt:lpstr>Item 6</vt:lpstr>
      <vt:lpstr>Item 7</vt:lpstr>
      <vt:lpstr>Time to find out the aswers</vt:lpstr>
      <vt:lpstr>Item 1</vt:lpstr>
      <vt:lpstr>Item 1</vt:lpstr>
      <vt:lpstr>PowerPoint Presentation</vt:lpstr>
      <vt:lpstr>Item 2</vt:lpstr>
      <vt:lpstr>Item 2</vt:lpstr>
      <vt:lpstr>Item 3</vt:lpstr>
      <vt:lpstr>Item 3</vt:lpstr>
      <vt:lpstr>Item 4</vt:lpstr>
      <vt:lpstr>Item 4</vt:lpstr>
      <vt:lpstr>Item 5</vt:lpstr>
      <vt:lpstr>Item 5</vt:lpstr>
      <vt:lpstr>Item 6</vt:lpstr>
      <vt:lpstr>Item 6</vt:lpstr>
      <vt:lpstr>Item 7</vt:lpstr>
      <vt:lpstr>Item 7</vt:lpstr>
      <vt:lpstr>We are almost done!</vt:lpstr>
      <vt:lpstr>We’re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HOWEVER, PLEASE BE REMINDED!</vt:lpstr>
      <vt:lpstr>HOPE TO SEE YOUR NAME!</vt:lpstr>
      <vt:lpstr>And when you become ONE, PLEASE…</vt:lpstr>
      <vt:lpstr>Let us PONDER….</vt:lpstr>
      <vt:lpstr>THE great need in the GOVERNMENT is not for more genius or even for more skill, but it is for aspiring mentors willing to accept responsibility for what they do.</vt:lpstr>
      <vt:lpstr>CONGRATULATIONS IN ADVANCE!   </vt:lpstr>
      <vt:lpstr>GOD BLESS YOU all!</vt:lpstr>
      <vt:lpstr>Remember ME (NOT) this WAY!</vt:lpstr>
      <vt:lpstr>BUT Remember ME this WAY!</vt:lpstr>
      <vt:lpstr>For OFFICIAL BUSINESS ONLY</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2016-02-01T03:00:30Z</dcterms:created>
  <dcterms:modified xsi:type="dcterms:W3CDTF">2016-08-30T15:00:57Z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